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57"/>
  </p:notesMasterIdLst>
  <p:sldIdLst>
    <p:sldId id="256" r:id="rId3"/>
    <p:sldId id="257" r:id="rId4"/>
    <p:sldId id="258" r:id="rId5"/>
    <p:sldId id="260" r:id="rId6"/>
    <p:sldId id="338" r:id="rId7"/>
    <p:sldId id="304" r:id="rId8"/>
    <p:sldId id="261" r:id="rId9"/>
    <p:sldId id="306" r:id="rId10"/>
    <p:sldId id="342" r:id="rId11"/>
    <p:sldId id="259" r:id="rId12"/>
    <p:sldId id="265" r:id="rId13"/>
    <p:sldId id="266" r:id="rId14"/>
    <p:sldId id="267" r:id="rId15"/>
    <p:sldId id="269" r:id="rId16"/>
    <p:sldId id="270" r:id="rId17"/>
    <p:sldId id="3465" r:id="rId18"/>
    <p:sldId id="275" r:id="rId19"/>
    <p:sldId id="276" r:id="rId20"/>
    <p:sldId id="277" r:id="rId21"/>
    <p:sldId id="278" r:id="rId22"/>
    <p:sldId id="280" r:id="rId23"/>
    <p:sldId id="281" r:id="rId24"/>
    <p:sldId id="296" r:id="rId25"/>
    <p:sldId id="360" r:id="rId26"/>
    <p:sldId id="361" r:id="rId27"/>
    <p:sldId id="358" r:id="rId28"/>
    <p:sldId id="345" r:id="rId29"/>
    <p:sldId id="357" r:id="rId30"/>
    <p:sldId id="301" r:id="rId31"/>
    <p:sldId id="346" r:id="rId32"/>
    <p:sldId id="312" r:id="rId33"/>
    <p:sldId id="316" r:id="rId34"/>
    <p:sldId id="317" r:id="rId35"/>
    <p:sldId id="321" r:id="rId36"/>
    <p:sldId id="319" r:id="rId37"/>
    <p:sldId id="264" r:id="rId38"/>
    <p:sldId id="262" r:id="rId39"/>
    <p:sldId id="322" r:id="rId40"/>
    <p:sldId id="347" r:id="rId41"/>
    <p:sldId id="325" r:id="rId42"/>
    <p:sldId id="363" r:id="rId43"/>
    <p:sldId id="326" r:id="rId44"/>
    <p:sldId id="364" r:id="rId45"/>
    <p:sldId id="327" r:id="rId46"/>
    <p:sldId id="365" r:id="rId47"/>
    <p:sldId id="328" r:id="rId48"/>
    <p:sldId id="366" r:id="rId49"/>
    <p:sldId id="331" r:id="rId50"/>
    <p:sldId id="332" r:id="rId51"/>
    <p:sldId id="313" r:id="rId52"/>
    <p:sldId id="3464" r:id="rId53"/>
    <p:sldId id="311" r:id="rId54"/>
    <p:sldId id="340" r:id="rId55"/>
    <p:sldId id="362" r:id="rId56"/>
  </p:sldIdLst>
  <p:sldSz cx="12192000" cy="6858000"/>
  <p:notesSz cx="6858000" cy="9144000"/>
  <p:embeddedFontLst>
    <p:embeddedFont>
      <p:font typeface="Play" pitchFamily="2" charset="0"/>
      <p:regular r:id="rId58"/>
      <p:bold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7" roundtripDataSignature="AMtx7mhrqYkN1cokEaZUGCCktuCQ972g9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0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954FEA1-F6F3-4FDC-84C6-56D9F6AB6C53}">
  <a:tblStyle styleId="{0954FEA1-F6F3-4FDC-84C6-56D9F6AB6C53}"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56" autoAdjust="0"/>
    <p:restoredTop sz="93878" autoAdjust="0"/>
  </p:normalViewPr>
  <p:slideViewPr>
    <p:cSldViewPr snapToGrid="0">
      <p:cViewPr varScale="1">
        <p:scale>
          <a:sx n="115" d="100"/>
          <a:sy n="115" d="100"/>
        </p:scale>
        <p:origin x="256" y="20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89"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1.fntdata"/><Relationship Id="rId87" Type="http://customschemas.google.com/relationships/presentationmetadata" Target="metadata"/><Relationship Id="rId5" Type="http://schemas.openxmlformats.org/officeDocument/2006/relationships/slide" Target="slides/slide3.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 Id="rId4" Type="http://schemas.openxmlformats.org/officeDocument/2006/relationships/image" Target="../media/image13.JPG"/></Relationships>
</file>

<file path=ppt/diagrams/_rels/data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4" Type="http://schemas.openxmlformats.org/officeDocument/2006/relationships/image" Target="../media/image17.jpg"/></Relationships>
</file>

<file path=ppt/diagrams/_rels/data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jpg"/><Relationship Id="rId4" Type="http://schemas.openxmlformats.org/officeDocument/2006/relationships/image" Target="../media/image21.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 Id="rId4" Type="http://schemas.openxmlformats.org/officeDocument/2006/relationships/image" Target="../media/image13.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4" Type="http://schemas.openxmlformats.org/officeDocument/2006/relationships/image" Target="../media/image17.jpg"/></Relationships>
</file>

<file path=ppt/diagrams/_rels/drawing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jpg"/><Relationship Id="rId4" Type="http://schemas.openxmlformats.org/officeDocument/2006/relationships/image" Target="../media/image21.jp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0C79C0-C405-4D82-9027-EF87325BF428}" type="doc">
      <dgm:prSet loTypeId="urn:microsoft.com/office/officeart/2005/8/layout/pList2" loCatId="list" qsTypeId="urn:microsoft.com/office/officeart/2005/8/quickstyle/simple1" qsCatId="simple" csTypeId="urn:microsoft.com/office/officeart/2005/8/colors/accent3_1" csCatId="accent3" phldr="1"/>
      <dgm:spPr/>
      <dgm:t>
        <a:bodyPr/>
        <a:lstStyle/>
        <a:p>
          <a:endParaRPr lang="en-US"/>
        </a:p>
      </dgm:t>
    </dgm:pt>
    <dgm:pt modelId="{92F50718-7246-4BC2-A293-F73874AC0ECA}">
      <dgm:prSet phldrT="[Text]" custT="1"/>
      <dgm:spPr/>
      <dgm:t>
        <a:bodyPr/>
        <a:lstStyle/>
        <a:p>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NAICS 315110 – </a:t>
          </a:r>
          <a:r>
            <a:rPr lang="en-US" sz="1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HOSIERY AND SOCK MILLS</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Pickett Hosiery Mills, Inc.                     (Burlington, NC)</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Special T Hosiery Mills, Inc.                   (Burlington, NC)</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Graham Dyeing &amp; Finishing, Inc.            (Burlington, NC)</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Unfire, Inc (Spokane, WA)</a:t>
          </a:r>
        </a:p>
        <a:p>
          <a:endParaRPr lang="en-US" sz="1200" dirty="0"/>
        </a:p>
      </dgm:t>
    </dgm:pt>
    <dgm:pt modelId="{434B87A6-956D-4545-A4D9-039D83904913}" type="parTrans" cxnId="{9413BC30-8E1F-483C-AB18-894557F68F68}">
      <dgm:prSet/>
      <dgm:spPr/>
      <dgm:t>
        <a:bodyPr/>
        <a:lstStyle/>
        <a:p>
          <a:endParaRPr lang="en-US"/>
        </a:p>
      </dgm:t>
    </dgm:pt>
    <dgm:pt modelId="{47F1323D-3006-421C-93A9-EFEF95F2972C}" type="sibTrans" cxnId="{9413BC30-8E1F-483C-AB18-894557F68F68}">
      <dgm:prSet/>
      <dgm:spPr/>
      <dgm:t>
        <a:bodyPr/>
        <a:lstStyle/>
        <a:p>
          <a:endParaRPr lang="en-US"/>
        </a:p>
      </dgm:t>
    </dgm:pt>
    <dgm:pt modelId="{C16E91A9-6287-476F-928D-3183BA8FA804}">
      <dgm:prSet phldrT="[Text]" custT="1"/>
      <dgm:spPr/>
      <dgm:t>
        <a:bodyPr/>
        <a:lstStyle/>
        <a:p>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NAICS 315999 – OTHER APPAREL, ACCESSORIES AND MANUFACTURING </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Integrated Security Technologies, Inc.            (Herndon, VA) </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The Armored Group Limited Liability Company (Phoenix, AZ) </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Quantico Tactical, Inc. (Aberdeen, NC)</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Central Lake Armor Express (Eden, NC)</a:t>
          </a:r>
          <a:endParaRPr lang="en-US" sz="1200" dirty="0"/>
        </a:p>
      </dgm:t>
    </dgm:pt>
    <dgm:pt modelId="{D52F2513-18BD-48C4-8049-319E486793AB}" type="parTrans" cxnId="{6CBBF17F-3EA1-42D9-A7F2-5B18BE5672A4}">
      <dgm:prSet/>
      <dgm:spPr/>
      <dgm:t>
        <a:bodyPr/>
        <a:lstStyle/>
        <a:p>
          <a:endParaRPr lang="en-US"/>
        </a:p>
      </dgm:t>
    </dgm:pt>
    <dgm:pt modelId="{1890C36C-7B35-4B3D-B12F-A373A18E905A}" type="sibTrans" cxnId="{6CBBF17F-3EA1-42D9-A7F2-5B18BE5672A4}">
      <dgm:prSet/>
      <dgm:spPr/>
      <dgm:t>
        <a:bodyPr/>
        <a:lstStyle/>
        <a:p>
          <a:endParaRPr lang="en-US"/>
        </a:p>
      </dgm:t>
    </dgm:pt>
    <dgm:pt modelId="{18FC13B5-DB09-4F3B-9920-61D37234E9FF}">
      <dgm:prSet phldrT="[Text]" custT="1"/>
      <dgm:spPr/>
      <dgm:t>
        <a:bodyPr/>
        <a:lstStyle/>
        <a:p>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NAICS 316210 – </a:t>
          </a:r>
          <a:r>
            <a:rPr lang="en-US" sz="1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FOOTWEAR MANUFACTURING</a:t>
          </a:r>
          <a:endPar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Belleville Shoe Manufacturing Company (Belleville, IL) </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Capps Shoe Company (Lynchburg, VA)</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McRae Industries, Inc.                           (Mount Gilead, NC)</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Danner, Inc. (Portland, OR)</a:t>
          </a:r>
        </a:p>
        <a:p>
          <a:r>
            <a:rPr lang="en-US" sz="1200" dirty="0">
              <a:effectLst/>
              <a:latin typeface="Calibri" panose="020F0502020204030204" pitchFamily="34" charset="0"/>
              <a:cs typeface="Times New Roman" panose="02020603050405020304" pitchFamily="18" charset="0"/>
            </a:rPr>
            <a:t>San Antonio Shoe Inc                            (San Antonio, TX)</a:t>
          </a:r>
          <a:endParaRPr lang="en-US" sz="1200" dirty="0"/>
        </a:p>
      </dgm:t>
    </dgm:pt>
    <dgm:pt modelId="{2F485980-5189-476D-AEBC-6ACE8947A94D}" type="parTrans" cxnId="{F4FE6A41-A529-4490-BE21-7A87CB99DD46}">
      <dgm:prSet/>
      <dgm:spPr/>
      <dgm:t>
        <a:bodyPr/>
        <a:lstStyle/>
        <a:p>
          <a:endParaRPr lang="en-US"/>
        </a:p>
      </dgm:t>
    </dgm:pt>
    <dgm:pt modelId="{8E169C37-4F49-434D-86B7-ECB12FA0E255}" type="sibTrans" cxnId="{F4FE6A41-A529-4490-BE21-7A87CB99DD46}">
      <dgm:prSet/>
      <dgm:spPr/>
      <dgm:t>
        <a:bodyPr/>
        <a:lstStyle/>
        <a:p>
          <a:endParaRPr lang="en-US"/>
        </a:p>
      </dgm:t>
    </dgm:pt>
    <dgm:pt modelId="{A1AE037A-0550-4F3A-9969-F3A5B000CA96}">
      <dgm:prSet/>
      <dgm:spPr/>
      <dgm:t>
        <a:bodyPr/>
        <a:lstStyle/>
        <a:p>
          <a:endParaRPr lang="en-US" dirty="0"/>
        </a:p>
      </dgm:t>
    </dgm:pt>
    <dgm:pt modelId="{98360EE4-B064-4A3E-9634-72F0CE87683F}" type="parTrans" cxnId="{0E693E3D-8ABB-4570-A6EA-01BCEC49D8DA}">
      <dgm:prSet/>
      <dgm:spPr/>
      <dgm:t>
        <a:bodyPr/>
        <a:lstStyle/>
        <a:p>
          <a:endParaRPr lang="en-US"/>
        </a:p>
      </dgm:t>
    </dgm:pt>
    <dgm:pt modelId="{FCA6493C-ACE8-4846-B853-FDC388551050}" type="sibTrans" cxnId="{0E693E3D-8ABB-4570-A6EA-01BCEC49D8DA}">
      <dgm:prSet/>
      <dgm:spPr/>
      <dgm:t>
        <a:bodyPr/>
        <a:lstStyle/>
        <a:p>
          <a:endParaRPr lang="en-US"/>
        </a:p>
      </dgm:t>
    </dgm:pt>
    <dgm:pt modelId="{6ADCB09A-1F1E-49AD-A12E-CAF12A3F5D22}" type="pres">
      <dgm:prSet presAssocID="{690C79C0-C405-4D82-9027-EF87325BF428}" presName="Name0" presStyleCnt="0">
        <dgm:presLayoutVars>
          <dgm:dir/>
          <dgm:resizeHandles val="exact"/>
        </dgm:presLayoutVars>
      </dgm:prSet>
      <dgm:spPr/>
    </dgm:pt>
    <dgm:pt modelId="{035A0C0B-469D-489B-88A2-4DDC91F9B2A7}" type="pres">
      <dgm:prSet presAssocID="{690C79C0-C405-4D82-9027-EF87325BF428}" presName="bkgdShp" presStyleLbl="alignAccFollowNode1" presStyleIdx="0" presStyleCnt="1"/>
      <dgm:spPr/>
    </dgm:pt>
    <dgm:pt modelId="{CA8B44AB-BA33-4D10-96E3-6A10E1E822DC}" type="pres">
      <dgm:prSet presAssocID="{690C79C0-C405-4D82-9027-EF87325BF428}" presName="linComp" presStyleCnt="0"/>
      <dgm:spPr/>
    </dgm:pt>
    <dgm:pt modelId="{D2FD05F7-ED74-40E6-AB0E-DA4789560BD6}" type="pres">
      <dgm:prSet presAssocID="{92F50718-7246-4BC2-A293-F73874AC0ECA}" presName="compNode" presStyleCnt="0"/>
      <dgm:spPr/>
    </dgm:pt>
    <dgm:pt modelId="{61EB6CBF-D8A8-4CDB-B366-1E07BE6841B5}" type="pres">
      <dgm:prSet presAssocID="{92F50718-7246-4BC2-A293-F73874AC0ECA}" presName="node" presStyleLbl="node1" presStyleIdx="0" presStyleCnt="4">
        <dgm:presLayoutVars>
          <dgm:bulletEnabled val="1"/>
        </dgm:presLayoutVars>
      </dgm:prSet>
      <dgm:spPr/>
    </dgm:pt>
    <dgm:pt modelId="{992B463E-06CC-4B8C-BCEB-6CF1FAAFBB50}" type="pres">
      <dgm:prSet presAssocID="{92F50718-7246-4BC2-A293-F73874AC0ECA}" presName="invisiNode" presStyleLbl="node1" presStyleIdx="0" presStyleCnt="4"/>
      <dgm:spPr/>
    </dgm:pt>
    <dgm:pt modelId="{94C12194-D3E4-4FAA-B5DB-9433D57E85E5}" type="pres">
      <dgm:prSet presAssocID="{92F50718-7246-4BC2-A293-F73874AC0ECA}" presName="imagNode" presStyleLbl="fgImgPlac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pt>
    <dgm:pt modelId="{66865C5D-EFD7-4931-8FB4-EAFA7A47EC22}" type="pres">
      <dgm:prSet presAssocID="{47F1323D-3006-421C-93A9-EFEF95F2972C}" presName="sibTrans" presStyleLbl="sibTrans2D1" presStyleIdx="0" presStyleCnt="0"/>
      <dgm:spPr/>
    </dgm:pt>
    <dgm:pt modelId="{32389983-36F5-4561-8D35-4EF98A467E78}" type="pres">
      <dgm:prSet presAssocID="{C16E91A9-6287-476F-928D-3183BA8FA804}" presName="compNode" presStyleCnt="0"/>
      <dgm:spPr/>
    </dgm:pt>
    <dgm:pt modelId="{F1FF2D1F-2CE1-4719-A034-3F42DF5D74CC}" type="pres">
      <dgm:prSet presAssocID="{C16E91A9-6287-476F-928D-3183BA8FA804}" presName="node" presStyleLbl="node1" presStyleIdx="1" presStyleCnt="4">
        <dgm:presLayoutVars>
          <dgm:bulletEnabled val="1"/>
        </dgm:presLayoutVars>
      </dgm:prSet>
      <dgm:spPr/>
    </dgm:pt>
    <dgm:pt modelId="{BF296742-E86D-448F-A999-9CE9E583AE37}" type="pres">
      <dgm:prSet presAssocID="{C16E91A9-6287-476F-928D-3183BA8FA804}" presName="invisiNode" presStyleLbl="node1" presStyleIdx="1" presStyleCnt="4"/>
      <dgm:spPr/>
    </dgm:pt>
    <dgm:pt modelId="{46E78E13-9CA0-4E4A-B862-4D9755779F12}" type="pres">
      <dgm:prSet presAssocID="{C16E91A9-6287-476F-928D-3183BA8FA804}" presName="imagNode" presStyleLbl="fgImgPlace1" presStyleIdx="1" presStyleCnt="4"/>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38E014DC-9988-4C7A-8AA9-87385E94EC30}" type="pres">
      <dgm:prSet presAssocID="{1890C36C-7B35-4B3D-B12F-A373A18E905A}" presName="sibTrans" presStyleLbl="sibTrans2D1" presStyleIdx="0" presStyleCnt="0"/>
      <dgm:spPr/>
    </dgm:pt>
    <dgm:pt modelId="{E18CA4EF-8407-4E1B-A1BA-DCA93FCA9066}" type="pres">
      <dgm:prSet presAssocID="{18FC13B5-DB09-4F3B-9920-61D37234E9FF}" presName="compNode" presStyleCnt="0"/>
      <dgm:spPr/>
    </dgm:pt>
    <dgm:pt modelId="{A3B32BF1-2AF1-49FE-B648-239DCA79680D}" type="pres">
      <dgm:prSet presAssocID="{18FC13B5-DB09-4F3B-9920-61D37234E9FF}" presName="node" presStyleLbl="node1" presStyleIdx="2" presStyleCnt="4">
        <dgm:presLayoutVars>
          <dgm:bulletEnabled val="1"/>
        </dgm:presLayoutVars>
      </dgm:prSet>
      <dgm:spPr/>
    </dgm:pt>
    <dgm:pt modelId="{B66B5405-14E7-4AB0-910D-C64CFD2674CE}" type="pres">
      <dgm:prSet presAssocID="{18FC13B5-DB09-4F3B-9920-61D37234E9FF}" presName="invisiNode" presStyleLbl="node1" presStyleIdx="2" presStyleCnt="4"/>
      <dgm:spPr/>
    </dgm:pt>
    <dgm:pt modelId="{1610B73E-8D53-4CBC-A7AF-31BBD40C4D44}" type="pres">
      <dgm:prSet presAssocID="{18FC13B5-DB09-4F3B-9920-61D37234E9FF}" presName="imagNode" presStyleLbl="fgImgPlace1" presStyleIdx="2" presStyleCnt="4"/>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60000" r="-60000"/>
          </a:stretch>
        </a:blipFill>
      </dgm:spPr>
    </dgm:pt>
    <dgm:pt modelId="{D975093D-0496-45D4-84AA-F05363C539BD}" type="pres">
      <dgm:prSet presAssocID="{8E169C37-4F49-434D-86B7-ECB12FA0E255}" presName="sibTrans" presStyleLbl="sibTrans2D1" presStyleIdx="0" presStyleCnt="0"/>
      <dgm:spPr/>
    </dgm:pt>
    <dgm:pt modelId="{46AFA529-A5B0-4BE9-B3EC-294EA0B60D00}" type="pres">
      <dgm:prSet presAssocID="{A1AE037A-0550-4F3A-9969-F3A5B000CA96}" presName="compNode" presStyleCnt="0"/>
      <dgm:spPr/>
    </dgm:pt>
    <dgm:pt modelId="{6D087FBD-492A-4F2E-AC7F-5E4562B00311}" type="pres">
      <dgm:prSet presAssocID="{A1AE037A-0550-4F3A-9969-F3A5B000CA96}" presName="node" presStyleLbl="node1" presStyleIdx="3" presStyleCnt="4">
        <dgm:presLayoutVars>
          <dgm:bulletEnabled val="1"/>
        </dgm:presLayoutVars>
      </dgm:prSet>
      <dgm:spPr/>
    </dgm:pt>
    <dgm:pt modelId="{EEB37A94-063A-4538-AD63-CDE90919E8FB}" type="pres">
      <dgm:prSet presAssocID="{A1AE037A-0550-4F3A-9969-F3A5B000CA96}" presName="invisiNode" presStyleLbl="node1" presStyleIdx="3" presStyleCnt="4"/>
      <dgm:spPr/>
    </dgm:pt>
    <dgm:pt modelId="{6E405F71-ADB9-4898-B06E-23785B08BA9C}" type="pres">
      <dgm:prSet presAssocID="{A1AE037A-0550-4F3A-9969-F3A5B000CA96}" presName="imagNode" presStyleLbl="fgImgPlace1" presStyleIdx="3" presStyleCnt="4"/>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t="-3000" b="-3000"/>
          </a:stretch>
        </a:blipFill>
      </dgm:spPr>
    </dgm:pt>
  </dgm:ptLst>
  <dgm:cxnLst>
    <dgm:cxn modelId="{5FBC150E-2F7F-4803-8C75-A0812311E5D3}" type="presOf" srcId="{A1AE037A-0550-4F3A-9969-F3A5B000CA96}" destId="{6D087FBD-492A-4F2E-AC7F-5E4562B00311}" srcOrd="0" destOrd="0" presId="urn:microsoft.com/office/officeart/2005/8/layout/pList2"/>
    <dgm:cxn modelId="{0FDACE1D-E734-4CAE-AAF6-B87C5DADF8B2}" type="presOf" srcId="{C16E91A9-6287-476F-928D-3183BA8FA804}" destId="{F1FF2D1F-2CE1-4719-A034-3F42DF5D74CC}" srcOrd="0" destOrd="0" presId="urn:microsoft.com/office/officeart/2005/8/layout/pList2"/>
    <dgm:cxn modelId="{9413BC30-8E1F-483C-AB18-894557F68F68}" srcId="{690C79C0-C405-4D82-9027-EF87325BF428}" destId="{92F50718-7246-4BC2-A293-F73874AC0ECA}" srcOrd="0" destOrd="0" parTransId="{434B87A6-956D-4545-A4D9-039D83904913}" sibTransId="{47F1323D-3006-421C-93A9-EFEF95F2972C}"/>
    <dgm:cxn modelId="{DE37573A-74E3-4AF3-9665-04E4ADBC8EC9}" type="presOf" srcId="{92F50718-7246-4BC2-A293-F73874AC0ECA}" destId="{61EB6CBF-D8A8-4CDB-B366-1E07BE6841B5}" srcOrd="0" destOrd="0" presId="urn:microsoft.com/office/officeart/2005/8/layout/pList2"/>
    <dgm:cxn modelId="{0E693E3D-8ABB-4570-A6EA-01BCEC49D8DA}" srcId="{690C79C0-C405-4D82-9027-EF87325BF428}" destId="{A1AE037A-0550-4F3A-9969-F3A5B000CA96}" srcOrd="3" destOrd="0" parTransId="{98360EE4-B064-4A3E-9634-72F0CE87683F}" sibTransId="{FCA6493C-ACE8-4846-B853-FDC388551050}"/>
    <dgm:cxn modelId="{F4FE6A41-A529-4490-BE21-7A87CB99DD46}" srcId="{690C79C0-C405-4D82-9027-EF87325BF428}" destId="{18FC13B5-DB09-4F3B-9920-61D37234E9FF}" srcOrd="2" destOrd="0" parTransId="{2F485980-5189-476D-AEBC-6ACE8947A94D}" sibTransId="{8E169C37-4F49-434D-86B7-ECB12FA0E255}"/>
    <dgm:cxn modelId="{DBC9CF60-0215-4AB9-A4F5-59133004FA74}" type="presOf" srcId="{690C79C0-C405-4D82-9027-EF87325BF428}" destId="{6ADCB09A-1F1E-49AD-A12E-CAF12A3F5D22}" srcOrd="0" destOrd="0" presId="urn:microsoft.com/office/officeart/2005/8/layout/pList2"/>
    <dgm:cxn modelId="{6CBBF17F-3EA1-42D9-A7F2-5B18BE5672A4}" srcId="{690C79C0-C405-4D82-9027-EF87325BF428}" destId="{C16E91A9-6287-476F-928D-3183BA8FA804}" srcOrd="1" destOrd="0" parTransId="{D52F2513-18BD-48C4-8049-319E486793AB}" sibTransId="{1890C36C-7B35-4B3D-B12F-A373A18E905A}"/>
    <dgm:cxn modelId="{E0012A87-B8DE-418B-BD80-291B2EFC0836}" type="presOf" srcId="{18FC13B5-DB09-4F3B-9920-61D37234E9FF}" destId="{A3B32BF1-2AF1-49FE-B648-239DCA79680D}" srcOrd="0" destOrd="0" presId="urn:microsoft.com/office/officeart/2005/8/layout/pList2"/>
    <dgm:cxn modelId="{1E56C9B2-4E14-4C4D-AFC8-F2EC7BD6D5F0}" type="presOf" srcId="{47F1323D-3006-421C-93A9-EFEF95F2972C}" destId="{66865C5D-EFD7-4931-8FB4-EAFA7A47EC22}" srcOrd="0" destOrd="0" presId="urn:microsoft.com/office/officeart/2005/8/layout/pList2"/>
    <dgm:cxn modelId="{606361B5-D23E-4913-9048-97BC5DDE3A87}" type="presOf" srcId="{8E169C37-4F49-434D-86B7-ECB12FA0E255}" destId="{D975093D-0496-45D4-84AA-F05363C539BD}" srcOrd="0" destOrd="0" presId="urn:microsoft.com/office/officeart/2005/8/layout/pList2"/>
    <dgm:cxn modelId="{27E4BBEF-7CF4-4E1D-B275-AC1BFB3658B2}" type="presOf" srcId="{1890C36C-7B35-4B3D-B12F-A373A18E905A}" destId="{38E014DC-9988-4C7A-8AA9-87385E94EC30}" srcOrd="0" destOrd="0" presId="urn:microsoft.com/office/officeart/2005/8/layout/pList2"/>
    <dgm:cxn modelId="{5081CB7D-060B-4692-9CB1-169133BCB37A}" type="presParOf" srcId="{6ADCB09A-1F1E-49AD-A12E-CAF12A3F5D22}" destId="{035A0C0B-469D-489B-88A2-4DDC91F9B2A7}" srcOrd="0" destOrd="0" presId="urn:microsoft.com/office/officeart/2005/8/layout/pList2"/>
    <dgm:cxn modelId="{F630DEAE-292F-427C-83A0-5E20AEDF6134}" type="presParOf" srcId="{6ADCB09A-1F1E-49AD-A12E-CAF12A3F5D22}" destId="{CA8B44AB-BA33-4D10-96E3-6A10E1E822DC}" srcOrd="1" destOrd="0" presId="urn:microsoft.com/office/officeart/2005/8/layout/pList2"/>
    <dgm:cxn modelId="{81C16FF0-2FB5-43E6-AE1C-1652A2BE333C}" type="presParOf" srcId="{CA8B44AB-BA33-4D10-96E3-6A10E1E822DC}" destId="{D2FD05F7-ED74-40E6-AB0E-DA4789560BD6}" srcOrd="0" destOrd="0" presId="urn:microsoft.com/office/officeart/2005/8/layout/pList2"/>
    <dgm:cxn modelId="{CE276B9D-CA10-41FB-9481-CC16C696D1FF}" type="presParOf" srcId="{D2FD05F7-ED74-40E6-AB0E-DA4789560BD6}" destId="{61EB6CBF-D8A8-4CDB-B366-1E07BE6841B5}" srcOrd="0" destOrd="0" presId="urn:microsoft.com/office/officeart/2005/8/layout/pList2"/>
    <dgm:cxn modelId="{07B598BA-EC75-49CB-B21D-2DEC44B8FD1D}" type="presParOf" srcId="{D2FD05F7-ED74-40E6-AB0E-DA4789560BD6}" destId="{992B463E-06CC-4B8C-BCEB-6CF1FAAFBB50}" srcOrd="1" destOrd="0" presId="urn:microsoft.com/office/officeart/2005/8/layout/pList2"/>
    <dgm:cxn modelId="{37469803-CC51-425F-BFDA-FB4F88CB8AE3}" type="presParOf" srcId="{D2FD05F7-ED74-40E6-AB0E-DA4789560BD6}" destId="{94C12194-D3E4-4FAA-B5DB-9433D57E85E5}" srcOrd="2" destOrd="0" presId="urn:microsoft.com/office/officeart/2005/8/layout/pList2"/>
    <dgm:cxn modelId="{82B972E5-FA3C-49D4-B8AB-03828FF9172F}" type="presParOf" srcId="{CA8B44AB-BA33-4D10-96E3-6A10E1E822DC}" destId="{66865C5D-EFD7-4931-8FB4-EAFA7A47EC22}" srcOrd="1" destOrd="0" presId="urn:microsoft.com/office/officeart/2005/8/layout/pList2"/>
    <dgm:cxn modelId="{E611BB41-A5A3-47EA-876F-3B06470E0F4E}" type="presParOf" srcId="{CA8B44AB-BA33-4D10-96E3-6A10E1E822DC}" destId="{32389983-36F5-4561-8D35-4EF98A467E78}" srcOrd="2" destOrd="0" presId="urn:microsoft.com/office/officeart/2005/8/layout/pList2"/>
    <dgm:cxn modelId="{CD57D7FA-8AB1-452F-B29A-CBE135942F82}" type="presParOf" srcId="{32389983-36F5-4561-8D35-4EF98A467E78}" destId="{F1FF2D1F-2CE1-4719-A034-3F42DF5D74CC}" srcOrd="0" destOrd="0" presId="urn:microsoft.com/office/officeart/2005/8/layout/pList2"/>
    <dgm:cxn modelId="{E4DDA8F9-D301-4097-995F-1369B57EA22F}" type="presParOf" srcId="{32389983-36F5-4561-8D35-4EF98A467E78}" destId="{BF296742-E86D-448F-A999-9CE9E583AE37}" srcOrd="1" destOrd="0" presId="urn:microsoft.com/office/officeart/2005/8/layout/pList2"/>
    <dgm:cxn modelId="{B4A836D4-3B53-4AAD-9755-3FDF059FDF22}" type="presParOf" srcId="{32389983-36F5-4561-8D35-4EF98A467E78}" destId="{46E78E13-9CA0-4E4A-B862-4D9755779F12}" srcOrd="2" destOrd="0" presId="urn:microsoft.com/office/officeart/2005/8/layout/pList2"/>
    <dgm:cxn modelId="{33FEEBA1-4707-445A-82E1-5D5497535499}" type="presParOf" srcId="{CA8B44AB-BA33-4D10-96E3-6A10E1E822DC}" destId="{38E014DC-9988-4C7A-8AA9-87385E94EC30}" srcOrd="3" destOrd="0" presId="urn:microsoft.com/office/officeart/2005/8/layout/pList2"/>
    <dgm:cxn modelId="{C80FA3E7-C15E-4D00-AD6E-E550BBC91004}" type="presParOf" srcId="{CA8B44AB-BA33-4D10-96E3-6A10E1E822DC}" destId="{E18CA4EF-8407-4E1B-A1BA-DCA93FCA9066}" srcOrd="4" destOrd="0" presId="urn:microsoft.com/office/officeart/2005/8/layout/pList2"/>
    <dgm:cxn modelId="{D9C6514A-1709-4EF1-957C-7E13522885B8}" type="presParOf" srcId="{E18CA4EF-8407-4E1B-A1BA-DCA93FCA9066}" destId="{A3B32BF1-2AF1-49FE-B648-239DCA79680D}" srcOrd="0" destOrd="0" presId="urn:microsoft.com/office/officeart/2005/8/layout/pList2"/>
    <dgm:cxn modelId="{6489B4A6-091E-4548-AEBA-ED1311571D33}" type="presParOf" srcId="{E18CA4EF-8407-4E1B-A1BA-DCA93FCA9066}" destId="{B66B5405-14E7-4AB0-910D-C64CFD2674CE}" srcOrd="1" destOrd="0" presId="urn:microsoft.com/office/officeart/2005/8/layout/pList2"/>
    <dgm:cxn modelId="{8C86D842-5529-4057-9516-47C9ED1A7263}" type="presParOf" srcId="{E18CA4EF-8407-4E1B-A1BA-DCA93FCA9066}" destId="{1610B73E-8D53-4CBC-A7AF-31BBD40C4D44}" srcOrd="2" destOrd="0" presId="urn:microsoft.com/office/officeart/2005/8/layout/pList2"/>
    <dgm:cxn modelId="{B1E8E789-5B4D-4FD4-AA1F-59EB4ABD850D}" type="presParOf" srcId="{CA8B44AB-BA33-4D10-96E3-6A10E1E822DC}" destId="{D975093D-0496-45D4-84AA-F05363C539BD}" srcOrd="5" destOrd="0" presId="urn:microsoft.com/office/officeart/2005/8/layout/pList2"/>
    <dgm:cxn modelId="{DCDC2828-DDF6-4BC2-9B35-0EA8D3E5C9A6}" type="presParOf" srcId="{CA8B44AB-BA33-4D10-96E3-6A10E1E822DC}" destId="{46AFA529-A5B0-4BE9-B3EC-294EA0B60D00}" srcOrd="6" destOrd="0" presId="urn:microsoft.com/office/officeart/2005/8/layout/pList2"/>
    <dgm:cxn modelId="{A8490956-DED9-46DC-A81A-89D227B721D4}" type="presParOf" srcId="{46AFA529-A5B0-4BE9-B3EC-294EA0B60D00}" destId="{6D087FBD-492A-4F2E-AC7F-5E4562B00311}" srcOrd="0" destOrd="0" presId="urn:microsoft.com/office/officeart/2005/8/layout/pList2"/>
    <dgm:cxn modelId="{99577BCF-576A-4ED4-B5B9-692871E065B7}" type="presParOf" srcId="{46AFA529-A5B0-4BE9-B3EC-294EA0B60D00}" destId="{EEB37A94-063A-4538-AD63-CDE90919E8FB}" srcOrd="1" destOrd="0" presId="urn:microsoft.com/office/officeart/2005/8/layout/pList2"/>
    <dgm:cxn modelId="{A1384BAE-D47B-4E0B-9CBB-4B34E7A1EB94}" type="presParOf" srcId="{46AFA529-A5B0-4BE9-B3EC-294EA0B60D00}" destId="{6E405F71-ADB9-4898-B06E-23785B08BA9C}"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0C79C0-C405-4D82-9027-EF87325BF428}" type="doc">
      <dgm:prSet loTypeId="urn:microsoft.com/office/officeart/2005/8/layout/pList2" loCatId="list" qsTypeId="urn:microsoft.com/office/officeart/2005/8/quickstyle/simple1" qsCatId="simple" csTypeId="urn:microsoft.com/office/officeart/2005/8/colors/accent3_1" csCatId="accent3" phldr="1"/>
      <dgm:spPr/>
      <dgm:t>
        <a:bodyPr/>
        <a:lstStyle/>
        <a:p>
          <a:endParaRPr lang="en-US"/>
        </a:p>
      </dgm:t>
    </dgm:pt>
    <dgm:pt modelId="{92F50718-7246-4BC2-A293-F73874AC0ECA}">
      <dgm:prSet phldrT="[Text]" custT="1"/>
      <dgm:spPr/>
      <dgm:t>
        <a:bodyPr/>
        <a:lstStyle/>
        <a:p>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NAICS 315210: CUT AND SEW APPAREL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ReadyOne Industries Inc            (El Paso, TX)</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Federal Prison Industries, Inc (Washington, D.C.)</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Winston-Salem Industries for the Blind (Winston-Salem, NC)</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Point Blank Enterprises (Pompano Beach, FL)</a:t>
          </a:r>
          <a:endParaRPr lang="en-US" sz="1200" dirty="0"/>
        </a:p>
      </dgm:t>
    </dgm:pt>
    <dgm:pt modelId="{434B87A6-956D-4545-A4D9-039D83904913}" type="parTrans" cxnId="{9413BC30-8E1F-483C-AB18-894557F68F68}">
      <dgm:prSet/>
      <dgm:spPr/>
      <dgm:t>
        <a:bodyPr/>
        <a:lstStyle/>
        <a:p>
          <a:endParaRPr lang="en-US"/>
        </a:p>
      </dgm:t>
    </dgm:pt>
    <dgm:pt modelId="{47F1323D-3006-421C-93A9-EFEF95F2972C}" type="sibTrans" cxnId="{9413BC30-8E1F-483C-AB18-894557F68F68}">
      <dgm:prSet/>
      <dgm:spPr/>
      <dgm:t>
        <a:bodyPr/>
        <a:lstStyle/>
        <a:p>
          <a:endParaRPr lang="en-US"/>
        </a:p>
      </dgm:t>
    </dgm:pt>
    <dgm:pt modelId="{C16E91A9-6287-476F-928D-3183BA8FA804}">
      <dgm:prSet phldrT="[Text]" custT="1"/>
      <dgm:spPr/>
      <dgm:t>
        <a:bodyPr/>
        <a:lstStyle/>
        <a:p>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NAICS 315990: APPAREL ACCESSORIES AND OTHER MANUFACTURING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Atlantic Diving Supply, Inc. (Virginia Beach, VA)</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Lost Arrow, Inc. (Ventura, CA)</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Bethel Industries, Inc.           (Jersey City, NJ)</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Tactical &amp; Survival Specialties, LLC (Harrisonburg, VA)</a:t>
          </a:r>
          <a:endParaRPr lang="en-US" sz="1200" dirty="0"/>
        </a:p>
      </dgm:t>
    </dgm:pt>
    <dgm:pt modelId="{D52F2513-18BD-48C4-8049-319E486793AB}" type="parTrans" cxnId="{6CBBF17F-3EA1-42D9-A7F2-5B18BE5672A4}">
      <dgm:prSet/>
      <dgm:spPr/>
      <dgm:t>
        <a:bodyPr/>
        <a:lstStyle/>
        <a:p>
          <a:endParaRPr lang="en-US"/>
        </a:p>
      </dgm:t>
    </dgm:pt>
    <dgm:pt modelId="{1890C36C-7B35-4B3D-B12F-A373A18E905A}" type="sibTrans" cxnId="{6CBBF17F-3EA1-42D9-A7F2-5B18BE5672A4}">
      <dgm:prSet/>
      <dgm:spPr/>
      <dgm:t>
        <a:bodyPr/>
        <a:lstStyle/>
        <a:p>
          <a:endParaRPr lang="en-US"/>
        </a:p>
      </dgm:t>
    </dgm:pt>
    <dgm:pt modelId="{18FC13B5-DB09-4F3B-9920-61D37234E9FF}">
      <dgm:prSet phldrT="[Text]" custT="1"/>
      <dgm:spPr/>
      <dgm:t>
        <a:bodyPr/>
        <a:lstStyle/>
        <a:p>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NAICS 313310: TEXTILE AND FABRIC FINISHING MILLS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Burlington Industries, LLC (Greensboro, NC)</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Ametrine, Inc. (Rockville, MD)</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Southern Mills, Inc. (Union City, GA)</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Peckham Vocational Industries, Inc. (Lansing, MI)</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Federal Prison Industries, Inc. (Washington, D.C.)</a:t>
          </a:r>
          <a:endParaRPr lang="en-US" sz="1200" dirty="0"/>
        </a:p>
      </dgm:t>
    </dgm:pt>
    <dgm:pt modelId="{2F485980-5189-476D-AEBC-6ACE8947A94D}" type="parTrans" cxnId="{F4FE6A41-A529-4490-BE21-7A87CB99DD46}">
      <dgm:prSet/>
      <dgm:spPr/>
      <dgm:t>
        <a:bodyPr/>
        <a:lstStyle/>
        <a:p>
          <a:endParaRPr lang="en-US"/>
        </a:p>
      </dgm:t>
    </dgm:pt>
    <dgm:pt modelId="{8E169C37-4F49-434D-86B7-ECB12FA0E255}" type="sibTrans" cxnId="{F4FE6A41-A529-4490-BE21-7A87CB99DD46}">
      <dgm:prSet/>
      <dgm:spPr/>
      <dgm:t>
        <a:bodyPr/>
        <a:lstStyle/>
        <a:p>
          <a:endParaRPr lang="en-US"/>
        </a:p>
      </dgm:t>
    </dgm:pt>
    <dgm:pt modelId="{A1AE037A-0550-4F3A-9969-F3A5B000CA96}">
      <dgm:prSet/>
      <dgm:spPr/>
      <dgm:t>
        <a:bodyPr/>
        <a:lstStyle/>
        <a:p>
          <a:endParaRPr lang="en-US" dirty="0"/>
        </a:p>
      </dgm:t>
    </dgm:pt>
    <dgm:pt modelId="{98360EE4-B064-4A3E-9634-72F0CE87683F}" type="parTrans" cxnId="{0E693E3D-8ABB-4570-A6EA-01BCEC49D8DA}">
      <dgm:prSet/>
      <dgm:spPr/>
      <dgm:t>
        <a:bodyPr/>
        <a:lstStyle/>
        <a:p>
          <a:endParaRPr lang="en-US"/>
        </a:p>
      </dgm:t>
    </dgm:pt>
    <dgm:pt modelId="{FCA6493C-ACE8-4846-B853-FDC388551050}" type="sibTrans" cxnId="{0E693E3D-8ABB-4570-A6EA-01BCEC49D8DA}">
      <dgm:prSet/>
      <dgm:spPr/>
      <dgm:t>
        <a:bodyPr/>
        <a:lstStyle/>
        <a:p>
          <a:endParaRPr lang="en-US"/>
        </a:p>
      </dgm:t>
    </dgm:pt>
    <dgm:pt modelId="{6ADCB09A-1F1E-49AD-A12E-CAF12A3F5D22}" type="pres">
      <dgm:prSet presAssocID="{690C79C0-C405-4D82-9027-EF87325BF428}" presName="Name0" presStyleCnt="0">
        <dgm:presLayoutVars>
          <dgm:dir/>
          <dgm:resizeHandles val="exact"/>
        </dgm:presLayoutVars>
      </dgm:prSet>
      <dgm:spPr/>
    </dgm:pt>
    <dgm:pt modelId="{035A0C0B-469D-489B-88A2-4DDC91F9B2A7}" type="pres">
      <dgm:prSet presAssocID="{690C79C0-C405-4D82-9027-EF87325BF428}" presName="bkgdShp" presStyleLbl="alignAccFollowNode1" presStyleIdx="0" presStyleCnt="1"/>
      <dgm:spPr/>
    </dgm:pt>
    <dgm:pt modelId="{CA8B44AB-BA33-4D10-96E3-6A10E1E822DC}" type="pres">
      <dgm:prSet presAssocID="{690C79C0-C405-4D82-9027-EF87325BF428}" presName="linComp" presStyleCnt="0"/>
      <dgm:spPr/>
    </dgm:pt>
    <dgm:pt modelId="{D2FD05F7-ED74-40E6-AB0E-DA4789560BD6}" type="pres">
      <dgm:prSet presAssocID="{92F50718-7246-4BC2-A293-F73874AC0ECA}" presName="compNode" presStyleCnt="0"/>
      <dgm:spPr/>
    </dgm:pt>
    <dgm:pt modelId="{61EB6CBF-D8A8-4CDB-B366-1E07BE6841B5}" type="pres">
      <dgm:prSet presAssocID="{92F50718-7246-4BC2-A293-F73874AC0ECA}" presName="node" presStyleLbl="node1" presStyleIdx="0" presStyleCnt="4">
        <dgm:presLayoutVars>
          <dgm:bulletEnabled val="1"/>
        </dgm:presLayoutVars>
      </dgm:prSet>
      <dgm:spPr/>
    </dgm:pt>
    <dgm:pt modelId="{992B463E-06CC-4B8C-BCEB-6CF1FAAFBB50}" type="pres">
      <dgm:prSet presAssocID="{92F50718-7246-4BC2-A293-F73874AC0ECA}" presName="invisiNode" presStyleLbl="node1" presStyleIdx="0" presStyleCnt="4"/>
      <dgm:spPr/>
    </dgm:pt>
    <dgm:pt modelId="{94C12194-D3E4-4FAA-B5DB-9433D57E85E5}" type="pres">
      <dgm:prSet presAssocID="{92F50718-7246-4BC2-A293-F73874AC0ECA}" presName="imagNode" presStyleLbl="fgImgPlac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pt>
    <dgm:pt modelId="{66865C5D-EFD7-4931-8FB4-EAFA7A47EC22}" type="pres">
      <dgm:prSet presAssocID="{47F1323D-3006-421C-93A9-EFEF95F2972C}" presName="sibTrans" presStyleLbl="sibTrans2D1" presStyleIdx="0" presStyleCnt="0"/>
      <dgm:spPr/>
    </dgm:pt>
    <dgm:pt modelId="{32389983-36F5-4561-8D35-4EF98A467E78}" type="pres">
      <dgm:prSet presAssocID="{C16E91A9-6287-476F-928D-3183BA8FA804}" presName="compNode" presStyleCnt="0"/>
      <dgm:spPr/>
    </dgm:pt>
    <dgm:pt modelId="{F1FF2D1F-2CE1-4719-A034-3F42DF5D74CC}" type="pres">
      <dgm:prSet presAssocID="{C16E91A9-6287-476F-928D-3183BA8FA804}" presName="node" presStyleLbl="node1" presStyleIdx="1" presStyleCnt="4">
        <dgm:presLayoutVars>
          <dgm:bulletEnabled val="1"/>
        </dgm:presLayoutVars>
      </dgm:prSet>
      <dgm:spPr/>
    </dgm:pt>
    <dgm:pt modelId="{BF296742-E86D-448F-A999-9CE9E583AE37}" type="pres">
      <dgm:prSet presAssocID="{C16E91A9-6287-476F-928D-3183BA8FA804}" presName="invisiNode" presStyleLbl="node1" presStyleIdx="1" presStyleCnt="4"/>
      <dgm:spPr/>
    </dgm:pt>
    <dgm:pt modelId="{46E78E13-9CA0-4E4A-B862-4D9755779F12}" type="pres">
      <dgm:prSet presAssocID="{C16E91A9-6287-476F-928D-3183BA8FA804}" presName="imagNode" presStyleLbl="fgImgPlace1" presStyleIdx="1" presStyleCnt="4"/>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38E014DC-9988-4C7A-8AA9-87385E94EC30}" type="pres">
      <dgm:prSet presAssocID="{1890C36C-7B35-4B3D-B12F-A373A18E905A}" presName="sibTrans" presStyleLbl="sibTrans2D1" presStyleIdx="0" presStyleCnt="0"/>
      <dgm:spPr/>
    </dgm:pt>
    <dgm:pt modelId="{E18CA4EF-8407-4E1B-A1BA-DCA93FCA9066}" type="pres">
      <dgm:prSet presAssocID="{18FC13B5-DB09-4F3B-9920-61D37234E9FF}" presName="compNode" presStyleCnt="0"/>
      <dgm:spPr/>
    </dgm:pt>
    <dgm:pt modelId="{A3B32BF1-2AF1-49FE-B648-239DCA79680D}" type="pres">
      <dgm:prSet presAssocID="{18FC13B5-DB09-4F3B-9920-61D37234E9FF}" presName="node" presStyleLbl="node1" presStyleIdx="2" presStyleCnt="4">
        <dgm:presLayoutVars>
          <dgm:bulletEnabled val="1"/>
        </dgm:presLayoutVars>
      </dgm:prSet>
      <dgm:spPr/>
    </dgm:pt>
    <dgm:pt modelId="{B66B5405-14E7-4AB0-910D-C64CFD2674CE}" type="pres">
      <dgm:prSet presAssocID="{18FC13B5-DB09-4F3B-9920-61D37234E9FF}" presName="invisiNode" presStyleLbl="node1" presStyleIdx="2" presStyleCnt="4"/>
      <dgm:spPr/>
    </dgm:pt>
    <dgm:pt modelId="{1610B73E-8D53-4CBC-A7AF-31BBD40C4D44}" type="pres">
      <dgm:prSet presAssocID="{18FC13B5-DB09-4F3B-9920-61D37234E9FF}" presName="imagNode" presStyleLbl="fgImgPlace1" presStyleIdx="2" presStyleCnt="4"/>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dgm:spPr>
    </dgm:pt>
    <dgm:pt modelId="{D975093D-0496-45D4-84AA-F05363C539BD}" type="pres">
      <dgm:prSet presAssocID="{8E169C37-4F49-434D-86B7-ECB12FA0E255}" presName="sibTrans" presStyleLbl="sibTrans2D1" presStyleIdx="0" presStyleCnt="0"/>
      <dgm:spPr/>
    </dgm:pt>
    <dgm:pt modelId="{46AFA529-A5B0-4BE9-B3EC-294EA0B60D00}" type="pres">
      <dgm:prSet presAssocID="{A1AE037A-0550-4F3A-9969-F3A5B000CA96}" presName="compNode" presStyleCnt="0"/>
      <dgm:spPr/>
    </dgm:pt>
    <dgm:pt modelId="{6D087FBD-492A-4F2E-AC7F-5E4562B00311}" type="pres">
      <dgm:prSet presAssocID="{A1AE037A-0550-4F3A-9969-F3A5B000CA96}" presName="node" presStyleLbl="node1" presStyleIdx="3" presStyleCnt="4">
        <dgm:presLayoutVars>
          <dgm:bulletEnabled val="1"/>
        </dgm:presLayoutVars>
      </dgm:prSet>
      <dgm:spPr/>
    </dgm:pt>
    <dgm:pt modelId="{EEB37A94-063A-4538-AD63-CDE90919E8FB}" type="pres">
      <dgm:prSet presAssocID="{A1AE037A-0550-4F3A-9969-F3A5B000CA96}" presName="invisiNode" presStyleLbl="node1" presStyleIdx="3" presStyleCnt="4"/>
      <dgm:spPr/>
    </dgm:pt>
    <dgm:pt modelId="{6E405F71-ADB9-4898-B06E-23785B08BA9C}" type="pres">
      <dgm:prSet presAssocID="{A1AE037A-0550-4F3A-9969-F3A5B000CA96}" presName="imagNode" presStyleLbl="fgImgPlace1" presStyleIdx="3" presStyleCnt="4"/>
      <dgm:spPr>
        <a:blipFill>
          <a:blip xmlns:r="http://schemas.openxmlformats.org/officeDocument/2006/relationships" r:embed="rId4"/>
          <a:srcRect/>
          <a:stretch>
            <a:fillRect t="-3000" b="-3000"/>
          </a:stretch>
        </a:blipFill>
      </dgm:spPr>
    </dgm:pt>
  </dgm:ptLst>
  <dgm:cxnLst>
    <dgm:cxn modelId="{5FBC150E-2F7F-4803-8C75-A0812311E5D3}" type="presOf" srcId="{A1AE037A-0550-4F3A-9969-F3A5B000CA96}" destId="{6D087FBD-492A-4F2E-AC7F-5E4562B00311}" srcOrd="0" destOrd="0" presId="urn:microsoft.com/office/officeart/2005/8/layout/pList2"/>
    <dgm:cxn modelId="{0FDACE1D-E734-4CAE-AAF6-B87C5DADF8B2}" type="presOf" srcId="{C16E91A9-6287-476F-928D-3183BA8FA804}" destId="{F1FF2D1F-2CE1-4719-A034-3F42DF5D74CC}" srcOrd="0" destOrd="0" presId="urn:microsoft.com/office/officeart/2005/8/layout/pList2"/>
    <dgm:cxn modelId="{9413BC30-8E1F-483C-AB18-894557F68F68}" srcId="{690C79C0-C405-4D82-9027-EF87325BF428}" destId="{92F50718-7246-4BC2-A293-F73874AC0ECA}" srcOrd="0" destOrd="0" parTransId="{434B87A6-956D-4545-A4D9-039D83904913}" sibTransId="{47F1323D-3006-421C-93A9-EFEF95F2972C}"/>
    <dgm:cxn modelId="{DE37573A-74E3-4AF3-9665-04E4ADBC8EC9}" type="presOf" srcId="{92F50718-7246-4BC2-A293-F73874AC0ECA}" destId="{61EB6CBF-D8A8-4CDB-B366-1E07BE6841B5}" srcOrd="0" destOrd="0" presId="urn:microsoft.com/office/officeart/2005/8/layout/pList2"/>
    <dgm:cxn modelId="{0E693E3D-8ABB-4570-A6EA-01BCEC49D8DA}" srcId="{690C79C0-C405-4D82-9027-EF87325BF428}" destId="{A1AE037A-0550-4F3A-9969-F3A5B000CA96}" srcOrd="3" destOrd="0" parTransId="{98360EE4-B064-4A3E-9634-72F0CE87683F}" sibTransId="{FCA6493C-ACE8-4846-B853-FDC388551050}"/>
    <dgm:cxn modelId="{F4FE6A41-A529-4490-BE21-7A87CB99DD46}" srcId="{690C79C0-C405-4D82-9027-EF87325BF428}" destId="{18FC13B5-DB09-4F3B-9920-61D37234E9FF}" srcOrd="2" destOrd="0" parTransId="{2F485980-5189-476D-AEBC-6ACE8947A94D}" sibTransId="{8E169C37-4F49-434D-86B7-ECB12FA0E255}"/>
    <dgm:cxn modelId="{DBC9CF60-0215-4AB9-A4F5-59133004FA74}" type="presOf" srcId="{690C79C0-C405-4D82-9027-EF87325BF428}" destId="{6ADCB09A-1F1E-49AD-A12E-CAF12A3F5D22}" srcOrd="0" destOrd="0" presId="urn:microsoft.com/office/officeart/2005/8/layout/pList2"/>
    <dgm:cxn modelId="{6CBBF17F-3EA1-42D9-A7F2-5B18BE5672A4}" srcId="{690C79C0-C405-4D82-9027-EF87325BF428}" destId="{C16E91A9-6287-476F-928D-3183BA8FA804}" srcOrd="1" destOrd="0" parTransId="{D52F2513-18BD-48C4-8049-319E486793AB}" sibTransId="{1890C36C-7B35-4B3D-B12F-A373A18E905A}"/>
    <dgm:cxn modelId="{E0012A87-B8DE-418B-BD80-291B2EFC0836}" type="presOf" srcId="{18FC13B5-DB09-4F3B-9920-61D37234E9FF}" destId="{A3B32BF1-2AF1-49FE-B648-239DCA79680D}" srcOrd="0" destOrd="0" presId="urn:microsoft.com/office/officeart/2005/8/layout/pList2"/>
    <dgm:cxn modelId="{1E56C9B2-4E14-4C4D-AFC8-F2EC7BD6D5F0}" type="presOf" srcId="{47F1323D-3006-421C-93A9-EFEF95F2972C}" destId="{66865C5D-EFD7-4931-8FB4-EAFA7A47EC22}" srcOrd="0" destOrd="0" presId="urn:microsoft.com/office/officeart/2005/8/layout/pList2"/>
    <dgm:cxn modelId="{606361B5-D23E-4913-9048-97BC5DDE3A87}" type="presOf" srcId="{8E169C37-4F49-434D-86B7-ECB12FA0E255}" destId="{D975093D-0496-45D4-84AA-F05363C539BD}" srcOrd="0" destOrd="0" presId="urn:microsoft.com/office/officeart/2005/8/layout/pList2"/>
    <dgm:cxn modelId="{27E4BBEF-7CF4-4E1D-B275-AC1BFB3658B2}" type="presOf" srcId="{1890C36C-7B35-4B3D-B12F-A373A18E905A}" destId="{38E014DC-9988-4C7A-8AA9-87385E94EC30}" srcOrd="0" destOrd="0" presId="urn:microsoft.com/office/officeart/2005/8/layout/pList2"/>
    <dgm:cxn modelId="{5081CB7D-060B-4692-9CB1-169133BCB37A}" type="presParOf" srcId="{6ADCB09A-1F1E-49AD-A12E-CAF12A3F5D22}" destId="{035A0C0B-469D-489B-88A2-4DDC91F9B2A7}" srcOrd="0" destOrd="0" presId="urn:microsoft.com/office/officeart/2005/8/layout/pList2"/>
    <dgm:cxn modelId="{F630DEAE-292F-427C-83A0-5E20AEDF6134}" type="presParOf" srcId="{6ADCB09A-1F1E-49AD-A12E-CAF12A3F5D22}" destId="{CA8B44AB-BA33-4D10-96E3-6A10E1E822DC}" srcOrd="1" destOrd="0" presId="urn:microsoft.com/office/officeart/2005/8/layout/pList2"/>
    <dgm:cxn modelId="{81C16FF0-2FB5-43E6-AE1C-1652A2BE333C}" type="presParOf" srcId="{CA8B44AB-BA33-4D10-96E3-6A10E1E822DC}" destId="{D2FD05F7-ED74-40E6-AB0E-DA4789560BD6}" srcOrd="0" destOrd="0" presId="urn:microsoft.com/office/officeart/2005/8/layout/pList2"/>
    <dgm:cxn modelId="{CE276B9D-CA10-41FB-9481-CC16C696D1FF}" type="presParOf" srcId="{D2FD05F7-ED74-40E6-AB0E-DA4789560BD6}" destId="{61EB6CBF-D8A8-4CDB-B366-1E07BE6841B5}" srcOrd="0" destOrd="0" presId="urn:microsoft.com/office/officeart/2005/8/layout/pList2"/>
    <dgm:cxn modelId="{07B598BA-EC75-49CB-B21D-2DEC44B8FD1D}" type="presParOf" srcId="{D2FD05F7-ED74-40E6-AB0E-DA4789560BD6}" destId="{992B463E-06CC-4B8C-BCEB-6CF1FAAFBB50}" srcOrd="1" destOrd="0" presId="urn:microsoft.com/office/officeart/2005/8/layout/pList2"/>
    <dgm:cxn modelId="{37469803-CC51-425F-BFDA-FB4F88CB8AE3}" type="presParOf" srcId="{D2FD05F7-ED74-40E6-AB0E-DA4789560BD6}" destId="{94C12194-D3E4-4FAA-B5DB-9433D57E85E5}" srcOrd="2" destOrd="0" presId="urn:microsoft.com/office/officeart/2005/8/layout/pList2"/>
    <dgm:cxn modelId="{82B972E5-FA3C-49D4-B8AB-03828FF9172F}" type="presParOf" srcId="{CA8B44AB-BA33-4D10-96E3-6A10E1E822DC}" destId="{66865C5D-EFD7-4931-8FB4-EAFA7A47EC22}" srcOrd="1" destOrd="0" presId="urn:microsoft.com/office/officeart/2005/8/layout/pList2"/>
    <dgm:cxn modelId="{E611BB41-A5A3-47EA-876F-3B06470E0F4E}" type="presParOf" srcId="{CA8B44AB-BA33-4D10-96E3-6A10E1E822DC}" destId="{32389983-36F5-4561-8D35-4EF98A467E78}" srcOrd="2" destOrd="0" presId="urn:microsoft.com/office/officeart/2005/8/layout/pList2"/>
    <dgm:cxn modelId="{CD57D7FA-8AB1-452F-B29A-CBE135942F82}" type="presParOf" srcId="{32389983-36F5-4561-8D35-4EF98A467E78}" destId="{F1FF2D1F-2CE1-4719-A034-3F42DF5D74CC}" srcOrd="0" destOrd="0" presId="urn:microsoft.com/office/officeart/2005/8/layout/pList2"/>
    <dgm:cxn modelId="{E4DDA8F9-D301-4097-995F-1369B57EA22F}" type="presParOf" srcId="{32389983-36F5-4561-8D35-4EF98A467E78}" destId="{BF296742-E86D-448F-A999-9CE9E583AE37}" srcOrd="1" destOrd="0" presId="urn:microsoft.com/office/officeart/2005/8/layout/pList2"/>
    <dgm:cxn modelId="{B4A836D4-3B53-4AAD-9755-3FDF059FDF22}" type="presParOf" srcId="{32389983-36F5-4561-8D35-4EF98A467E78}" destId="{46E78E13-9CA0-4E4A-B862-4D9755779F12}" srcOrd="2" destOrd="0" presId="urn:microsoft.com/office/officeart/2005/8/layout/pList2"/>
    <dgm:cxn modelId="{33FEEBA1-4707-445A-82E1-5D5497535499}" type="presParOf" srcId="{CA8B44AB-BA33-4D10-96E3-6A10E1E822DC}" destId="{38E014DC-9988-4C7A-8AA9-87385E94EC30}" srcOrd="3" destOrd="0" presId="urn:microsoft.com/office/officeart/2005/8/layout/pList2"/>
    <dgm:cxn modelId="{C80FA3E7-C15E-4D00-AD6E-E550BBC91004}" type="presParOf" srcId="{CA8B44AB-BA33-4D10-96E3-6A10E1E822DC}" destId="{E18CA4EF-8407-4E1B-A1BA-DCA93FCA9066}" srcOrd="4" destOrd="0" presId="urn:microsoft.com/office/officeart/2005/8/layout/pList2"/>
    <dgm:cxn modelId="{D9C6514A-1709-4EF1-957C-7E13522885B8}" type="presParOf" srcId="{E18CA4EF-8407-4E1B-A1BA-DCA93FCA9066}" destId="{A3B32BF1-2AF1-49FE-B648-239DCA79680D}" srcOrd="0" destOrd="0" presId="urn:microsoft.com/office/officeart/2005/8/layout/pList2"/>
    <dgm:cxn modelId="{6489B4A6-091E-4548-AEBA-ED1311571D33}" type="presParOf" srcId="{E18CA4EF-8407-4E1B-A1BA-DCA93FCA9066}" destId="{B66B5405-14E7-4AB0-910D-C64CFD2674CE}" srcOrd="1" destOrd="0" presId="urn:microsoft.com/office/officeart/2005/8/layout/pList2"/>
    <dgm:cxn modelId="{8C86D842-5529-4057-9516-47C9ED1A7263}" type="presParOf" srcId="{E18CA4EF-8407-4E1B-A1BA-DCA93FCA9066}" destId="{1610B73E-8D53-4CBC-A7AF-31BBD40C4D44}" srcOrd="2" destOrd="0" presId="urn:microsoft.com/office/officeart/2005/8/layout/pList2"/>
    <dgm:cxn modelId="{B1E8E789-5B4D-4FD4-AA1F-59EB4ABD850D}" type="presParOf" srcId="{CA8B44AB-BA33-4D10-96E3-6A10E1E822DC}" destId="{D975093D-0496-45D4-84AA-F05363C539BD}" srcOrd="5" destOrd="0" presId="urn:microsoft.com/office/officeart/2005/8/layout/pList2"/>
    <dgm:cxn modelId="{DCDC2828-DDF6-4BC2-9B35-0EA8D3E5C9A6}" type="presParOf" srcId="{CA8B44AB-BA33-4D10-96E3-6A10E1E822DC}" destId="{46AFA529-A5B0-4BE9-B3EC-294EA0B60D00}" srcOrd="6" destOrd="0" presId="urn:microsoft.com/office/officeart/2005/8/layout/pList2"/>
    <dgm:cxn modelId="{A8490956-DED9-46DC-A81A-89D227B721D4}" type="presParOf" srcId="{46AFA529-A5B0-4BE9-B3EC-294EA0B60D00}" destId="{6D087FBD-492A-4F2E-AC7F-5E4562B00311}" srcOrd="0" destOrd="0" presId="urn:microsoft.com/office/officeart/2005/8/layout/pList2"/>
    <dgm:cxn modelId="{99577BCF-576A-4ED4-B5B9-692871E065B7}" type="presParOf" srcId="{46AFA529-A5B0-4BE9-B3EC-294EA0B60D00}" destId="{EEB37A94-063A-4538-AD63-CDE90919E8FB}" srcOrd="1" destOrd="0" presId="urn:microsoft.com/office/officeart/2005/8/layout/pList2"/>
    <dgm:cxn modelId="{A1384BAE-D47B-4E0B-9CBB-4B34E7A1EB94}" type="presParOf" srcId="{46AFA529-A5B0-4BE9-B3EC-294EA0B60D00}" destId="{6E405F71-ADB9-4898-B06E-23785B08BA9C}"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0C79C0-C405-4D82-9027-EF87325BF428}" type="doc">
      <dgm:prSet loTypeId="urn:microsoft.com/office/officeart/2005/8/layout/pList2" loCatId="list" qsTypeId="urn:microsoft.com/office/officeart/2005/8/quickstyle/simple1" qsCatId="simple" csTypeId="urn:microsoft.com/office/officeart/2005/8/colors/accent3_1" csCatId="accent3" phldr="1"/>
      <dgm:spPr/>
      <dgm:t>
        <a:bodyPr/>
        <a:lstStyle/>
        <a:p>
          <a:endParaRPr lang="en-US"/>
        </a:p>
      </dgm:t>
    </dgm:pt>
    <dgm:pt modelId="{92F50718-7246-4BC2-A293-F73874AC0ECA}">
      <dgm:prSet phldrT="[Text]" custT="1"/>
      <dgm:spPr/>
      <dgm:t>
        <a:bodyPr/>
        <a:lstStyle/>
        <a:p>
          <a:r>
            <a:rPr lang="en-US" sz="1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NAICS 315250: </a:t>
          </a:r>
          <a:r>
            <a:rPr lang="en-US" sz="1200" b="1" dirty="0">
              <a:solidFill>
                <a:srgbClr val="002060"/>
              </a:solidFill>
              <a:latin typeface="Calibri" panose="020F0502020204030204" pitchFamily="34" charset="0"/>
              <a:cs typeface="Times New Roman" panose="02020603050405020304" pitchFamily="18" charset="0"/>
            </a:rPr>
            <a:t>CUT AND SEW APPAREL MANUFACTURING</a:t>
          </a:r>
        </a:p>
        <a:p>
          <a:r>
            <a:rPr lang="en-US" sz="1200" dirty="0">
              <a:latin typeface="Calibri" panose="020F0502020204030204" pitchFamily="34" charset="0"/>
              <a:ea typeface="Calibri" panose="020F0502020204030204" pitchFamily="34" charset="0"/>
              <a:cs typeface="Times New Roman" panose="02020603050405020304" pitchFamily="18" charset="0"/>
            </a:rPr>
            <a:t>Kandor Manufacturing Inc (Arecibo, Puerto Rico)</a:t>
          </a:r>
        </a:p>
        <a:p>
          <a:r>
            <a:rPr lang="en-US" sz="1200" dirty="0">
              <a:latin typeface="Calibri" panose="020F0502020204030204" pitchFamily="34" charset="0"/>
              <a:ea typeface="Calibri" panose="020F0502020204030204" pitchFamily="34" charset="0"/>
              <a:cs typeface="Times New Roman" panose="02020603050405020304" pitchFamily="18" charset="0"/>
            </a:rPr>
            <a:t>Goodwill Industries of South Florida Inc (Miami, FL)</a:t>
          </a:r>
        </a:p>
        <a:p>
          <a:r>
            <a:rPr lang="en-US" sz="1200" dirty="0">
              <a:latin typeface="Calibri" panose="020F0502020204030204" pitchFamily="34" charset="0"/>
              <a:ea typeface="Calibri" panose="020F0502020204030204" pitchFamily="34" charset="0"/>
              <a:cs typeface="Times New Roman" panose="02020603050405020304" pitchFamily="18" charset="0"/>
            </a:rPr>
            <a:t>Pentaq Manufacturing, Corp. (Sabana Grande, Puerto Rico)</a:t>
          </a:r>
        </a:p>
        <a:p>
          <a:r>
            <a:rPr lang="en-US" sz="1200" dirty="0">
              <a:latin typeface="Calibri" panose="020F0502020204030204" pitchFamily="34" charset="0"/>
              <a:ea typeface="Calibri" panose="020F0502020204030204" pitchFamily="34" charset="0"/>
              <a:cs typeface="Times New Roman" panose="02020603050405020304" pitchFamily="18" charset="0"/>
            </a:rPr>
            <a:t>Roicom USA LLC (El Paso, TX)</a:t>
          </a:r>
        </a:p>
        <a:p>
          <a:r>
            <a:rPr lang="en-US" sz="1200" dirty="0"/>
            <a:t>M M Manufacturing LLC            (Lajas, Puerto Rico)</a:t>
          </a:r>
        </a:p>
      </dgm:t>
    </dgm:pt>
    <dgm:pt modelId="{434B87A6-956D-4545-A4D9-039D83904913}" type="parTrans" cxnId="{9413BC30-8E1F-483C-AB18-894557F68F68}">
      <dgm:prSet/>
      <dgm:spPr/>
      <dgm:t>
        <a:bodyPr/>
        <a:lstStyle/>
        <a:p>
          <a:endParaRPr lang="en-US"/>
        </a:p>
      </dgm:t>
    </dgm:pt>
    <dgm:pt modelId="{47F1323D-3006-421C-93A9-EFEF95F2972C}" type="sibTrans" cxnId="{9413BC30-8E1F-483C-AB18-894557F68F68}">
      <dgm:prSet/>
      <dgm:spPr/>
      <dgm:t>
        <a:bodyPr/>
        <a:lstStyle/>
        <a:p>
          <a:endParaRPr lang="en-US"/>
        </a:p>
      </dgm:t>
    </dgm:pt>
    <dgm:pt modelId="{C16E91A9-6287-476F-928D-3183BA8FA804}">
      <dgm:prSet phldrT="[Text]" custT="1"/>
      <dgm:spPr/>
      <dgm:t>
        <a:bodyPr/>
        <a:lstStyle/>
        <a:p>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NAICS 313110: </a:t>
          </a:r>
          <a:r>
            <a:rPr lang="en-US" sz="1200" b="1" dirty="0">
              <a:solidFill>
                <a:srgbClr val="002060"/>
              </a:solidFill>
              <a:effectLst/>
              <a:latin typeface="Calibri" panose="020F0502020204030204" pitchFamily="34" charset="0"/>
              <a:cs typeface="Times New Roman" panose="02020603050405020304" pitchFamily="18" charset="0"/>
            </a:rPr>
            <a:t>FIBER, YARN, AND THREAD MILLS</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American &amp; Efird LLC             (Mount Holly, NC) </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Federal Prison Industries Inc (Lexington, KY)</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Frham Safety Products, Inc (Nashville, TN)</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Technology Holding LLC          (Salt Lake City, UT)</a:t>
          </a:r>
        </a:p>
      </dgm:t>
    </dgm:pt>
    <dgm:pt modelId="{D52F2513-18BD-48C4-8049-319E486793AB}" type="parTrans" cxnId="{6CBBF17F-3EA1-42D9-A7F2-5B18BE5672A4}">
      <dgm:prSet/>
      <dgm:spPr/>
      <dgm:t>
        <a:bodyPr/>
        <a:lstStyle/>
        <a:p>
          <a:endParaRPr lang="en-US"/>
        </a:p>
      </dgm:t>
    </dgm:pt>
    <dgm:pt modelId="{1890C36C-7B35-4B3D-B12F-A373A18E905A}" type="sibTrans" cxnId="{6CBBF17F-3EA1-42D9-A7F2-5B18BE5672A4}">
      <dgm:prSet/>
      <dgm:spPr/>
      <dgm:t>
        <a:bodyPr/>
        <a:lstStyle/>
        <a:p>
          <a:endParaRPr lang="en-US"/>
        </a:p>
      </dgm:t>
    </dgm:pt>
    <dgm:pt modelId="{18FC13B5-DB09-4F3B-9920-61D37234E9FF}">
      <dgm:prSet phldrT="[Text]" custT="1"/>
      <dgm:spPr/>
      <dgm:t>
        <a:bodyPr/>
        <a:lstStyle/>
        <a:p>
          <a:r>
            <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NAICS 315280: </a:t>
          </a:r>
          <a:r>
            <a:rPr lang="en-US" sz="1200" b="1" dirty="0">
              <a:solidFill>
                <a:srgbClr val="002060"/>
              </a:solidFill>
              <a:effectLst/>
              <a:latin typeface="Calibri" panose="020F0502020204030204" pitchFamily="34" charset="0"/>
              <a:cs typeface="Times New Roman" panose="02020603050405020304" pitchFamily="18" charset="0"/>
            </a:rPr>
            <a:t>OTHER CUT AND SEW APPAREL MANUFACTURING </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Federal Prison Industries, Inc. (Washington, D.C.)</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Winston-Salem Industries for the Blind (Winston-Salem, NC)</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ML Click Marketing                  (Phoenix, AZ)</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Mustang Survival Mfg, Inc. (Jacksonville, FL)</a:t>
          </a:r>
        </a:p>
      </dgm:t>
    </dgm:pt>
    <dgm:pt modelId="{2F485980-5189-476D-AEBC-6ACE8947A94D}" type="parTrans" cxnId="{F4FE6A41-A529-4490-BE21-7A87CB99DD46}">
      <dgm:prSet/>
      <dgm:spPr/>
      <dgm:t>
        <a:bodyPr/>
        <a:lstStyle/>
        <a:p>
          <a:endParaRPr lang="en-US"/>
        </a:p>
      </dgm:t>
    </dgm:pt>
    <dgm:pt modelId="{8E169C37-4F49-434D-86B7-ECB12FA0E255}" type="sibTrans" cxnId="{F4FE6A41-A529-4490-BE21-7A87CB99DD46}">
      <dgm:prSet/>
      <dgm:spPr/>
      <dgm:t>
        <a:bodyPr/>
        <a:lstStyle/>
        <a:p>
          <a:endParaRPr lang="en-US"/>
        </a:p>
      </dgm:t>
    </dgm:pt>
    <dgm:pt modelId="{A1AE037A-0550-4F3A-9969-F3A5B000CA96}">
      <dgm:prSet/>
      <dgm:spPr/>
      <dgm:t>
        <a:bodyPr/>
        <a:lstStyle/>
        <a:p>
          <a:endParaRPr lang="en-US" dirty="0"/>
        </a:p>
      </dgm:t>
    </dgm:pt>
    <dgm:pt modelId="{98360EE4-B064-4A3E-9634-72F0CE87683F}" type="parTrans" cxnId="{0E693E3D-8ABB-4570-A6EA-01BCEC49D8DA}">
      <dgm:prSet/>
      <dgm:spPr/>
      <dgm:t>
        <a:bodyPr/>
        <a:lstStyle/>
        <a:p>
          <a:endParaRPr lang="en-US"/>
        </a:p>
      </dgm:t>
    </dgm:pt>
    <dgm:pt modelId="{FCA6493C-ACE8-4846-B853-FDC388551050}" type="sibTrans" cxnId="{0E693E3D-8ABB-4570-A6EA-01BCEC49D8DA}">
      <dgm:prSet/>
      <dgm:spPr/>
      <dgm:t>
        <a:bodyPr/>
        <a:lstStyle/>
        <a:p>
          <a:endParaRPr lang="en-US"/>
        </a:p>
      </dgm:t>
    </dgm:pt>
    <dgm:pt modelId="{6ADCB09A-1F1E-49AD-A12E-CAF12A3F5D22}" type="pres">
      <dgm:prSet presAssocID="{690C79C0-C405-4D82-9027-EF87325BF428}" presName="Name0" presStyleCnt="0">
        <dgm:presLayoutVars>
          <dgm:dir/>
          <dgm:resizeHandles val="exact"/>
        </dgm:presLayoutVars>
      </dgm:prSet>
      <dgm:spPr/>
    </dgm:pt>
    <dgm:pt modelId="{035A0C0B-469D-489B-88A2-4DDC91F9B2A7}" type="pres">
      <dgm:prSet presAssocID="{690C79C0-C405-4D82-9027-EF87325BF428}" presName="bkgdShp" presStyleLbl="alignAccFollowNode1" presStyleIdx="0" presStyleCnt="1"/>
      <dgm:spPr/>
    </dgm:pt>
    <dgm:pt modelId="{CA8B44AB-BA33-4D10-96E3-6A10E1E822DC}" type="pres">
      <dgm:prSet presAssocID="{690C79C0-C405-4D82-9027-EF87325BF428}" presName="linComp" presStyleCnt="0"/>
      <dgm:spPr/>
    </dgm:pt>
    <dgm:pt modelId="{D2FD05F7-ED74-40E6-AB0E-DA4789560BD6}" type="pres">
      <dgm:prSet presAssocID="{92F50718-7246-4BC2-A293-F73874AC0ECA}" presName="compNode" presStyleCnt="0"/>
      <dgm:spPr/>
    </dgm:pt>
    <dgm:pt modelId="{61EB6CBF-D8A8-4CDB-B366-1E07BE6841B5}" type="pres">
      <dgm:prSet presAssocID="{92F50718-7246-4BC2-A293-F73874AC0ECA}" presName="node" presStyleLbl="node1" presStyleIdx="0" presStyleCnt="4">
        <dgm:presLayoutVars>
          <dgm:bulletEnabled val="1"/>
        </dgm:presLayoutVars>
      </dgm:prSet>
      <dgm:spPr/>
    </dgm:pt>
    <dgm:pt modelId="{992B463E-06CC-4B8C-BCEB-6CF1FAAFBB50}" type="pres">
      <dgm:prSet presAssocID="{92F50718-7246-4BC2-A293-F73874AC0ECA}" presName="invisiNode" presStyleLbl="node1" presStyleIdx="0" presStyleCnt="4"/>
      <dgm:spPr/>
    </dgm:pt>
    <dgm:pt modelId="{94C12194-D3E4-4FAA-B5DB-9433D57E85E5}" type="pres">
      <dgm:prSet presAssocID="{92F50718-7246-4BC2-A293-F73874AC0ECA}" presName="imagNode" presStyleLbl="fgImgPlace1" presStyleIdx="0" presStyleCnt="4"/>
      <dgm:spPr>
        <a:blipFill>
          <a:blip xmlns:r="http://schemas.openxmlformats.org/officeDocument/2006/relationships" r:embed="rId1"/>
          <a:srcRect/>
          <a:stretch>
            <a:fillRect l="-6000" r="-6000"/>
          </a:stretch>
        </a:blipFill>
      </dgm:spPr>
    </dgm:pt>
    <dgm:pt modelId="{66865C5D-EFD7-4931-8FB4-EAFA7A47EC22}" type="pres">
      <dgm:prSet presAssocID="{47F1323D-3006-421C-93A9-EFEF95F2972C}" presName="sibTrans" presStyleLbl="sibTrans2D1" presStyleIdx="0" presStyleCnt="0"/>
      <dgm:spPr/>
    </dgm:pt>
    <dgm:pt modelId="{32389983-36F5-4561-8D35-4EF98A467E78}" type="pres">
      <dgm:prSet presAssocID="{C16E91A9-6287-476F-928D-3183BA8FA804}" presName="compNode" presStyleCnt="0"/>
      <dgm:spPr/>
    </dgm:pt>
    <dgm:pt modelId="{F1FF2D1F-2CE1-4719-A034-3F42DF5D74CC}" type="pres">
      <dgm:prSet presAssocID="{C16E91A9-6287-476F-928D-3183BA8FA804}" presName="node" presStyleLbl="node1" presStyleIdx="1" presStyleCnt="4">
        <dgm:presLayoutVars>
          <dgm:bulletEnabled val="1"/>
        </dgm:presLayoutVars>
      </dgm:prSet>
      <dgm:spPr/>
    </dgm:pt>
    <dgm:pt modelId="{BF296742-E86D-448F-A999-9CE9E583AE37}" type="pres">
      <dgm:prSet presAssocID="{C16E91A9-6287-476F-928D-3183BA8FA804}" presName="invisiNode" presStyleLbl="node1" presStyleIdx="1" presStyleCnt="4"/>
      <dgm:spPr/>
    </dgm:pt>
    <dgm:pt modelId="{46E78E13-9CA0-4E4A-B862-4D9755779F12}" type="pres">
      <dgm:prSet presAssocID="{C16E91A9-6287-476F-928D-3183BA8FA804}" presName="imagNode" presStyleLbl="fgImgPlace1" presStyleIdx="1" presStyleCnt="4"/>
      <dgm:spPr>
        <a:blipFill>
          <a:blip xmlns:r="http://schemas.openxmlformats.org/officeDocument/2006/relationships" r:embed="rId2"/>
          <a:srcRect/>
          <a:stretch>
            <a:fillRect t="-3000" b="-3000"/>
          </a:stretch>
        </a:blipFill>
      </dgm:spPr>
    </dgm:pt>
    <dgm:pt modelId="{38E014DC-9988-4C7A-8AA9-87385E94EC30}" type="pres">
      <dgm:prSet presAssocID="{1890C36C-7B35-4B3D-B12F-A373A18E905A}" presName="sibTrans" presStyleLbl="sibTrans2D1" presStyleIdx="0" presStyleCnt="0"/>
      <dgm:spPr/>
    </dgm:pt>
    <dgm:pt modelId="{E18CA4EF-8407-4E1B-A1BA-DCA93FCA9066}" type="pres">
      <dgm:prSet presAssocID="{18FC13B5-DB09-4F3B-9920-61D37234E9FF}" presName="compNode" presStyleCnt="0"/>
      <dgm:spPr/>
    </dgm:pt>
    <dgm:pt modelId="{A3B32BF1-2AF1-49FE-B648-239DCA79680D}" type="pres">
      <dgm:prSet presAssocID="{18FC13B5-DB09-4F3B-9920-61D37234E9FF}" presName="node" presStyleLbl="node1" presStyleIdx="2" presStyleCnt="4">
        <dgm:presLayoutVars>
          <dgm:bulletEnabled val="1"/>
        </dgm:presLayoutVars>
      </dgm:prSet>
      <dgm:spPr/>
    </dgm:pt>
    <dgm:pt modelId="{B66B5405-14E7-4AB0-910D-C64CFD2674CE}" type="pres">
      <dgm:prSet presAssocID="{18FC13B5-DB09-4F3B-9920-61D37234E9FF}" presName="invisiNode" presStyleLbl="node1" presStyleIdx="2" presStyleCnt="4"/>
      <dgm:spPr/>
    </dgm:pt>
    <dgm:pt modelId="{1610B73E-8D53-4CBC-A7AF-31BBD40C4D44}" type="pres">
      <dgm:prSet presAssocID="{18FC13B5-DB09-4F3B-9920-61D37234E9FF}"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dgm:spPr>
    </dgm:pt>
    <dgm:pt modelId="{D975093D-0496-45D4-84AA-F05363C539BD}" type="pres">
      <dgm:prSet presAssocID="{8E169C37-4F49-434D-86B7-ECB12FA0E255}" presName="sibTrans" presStyleLbl="sibTrans2D1" presStyleIdx="0" presStyleCnt="0"/>
      <dgm:spPr/>
    </dgm:pt>
    <dgm:pt modelId="{46AFA529-A5B0-4BE9-B3EC-294EA0B60D00}" type="pres">
      <dgm:prSet presAssocID="{A1AE037A-0550-4F3A-9969-F3A5B000CA96}" presName="compNode" presStyleCnt="0"/>
      <dgm:spPr/>
    </dgm:pt>
    <dgm:pt modelId="{6D087FBD-492A-4F2E-AC7F-5E4562B00311}" type="pres">
      <dgm:prSet presAssocID="{A1AE037A-0550-4F3A-9969-F3A5B000CA96}" presName="node" presStyleLbl="node1" presStyleIdx="3" presStyleCnt="4">
        <dgm:presLayoutVars>
          <dgm:bulletEnabled val="1"/>
        </dgm:presLayoutVars>
      </dgm:prSet>
      <dgm:spPr/>
    </dgm:pt>
    <dgm:pt modelId="{EEB37A94-063A-4538-AD63-CDE90919E8FB}" type="pres">
      <dgm:prSet presAssocID="{A1AE037A-0550-4F3A-9969-F3A5B000CA96}" presName="invisiNode" presStyleLbl="node1" presStyleIdx="3" presStyleCnt="4"/>
      <dgm:spPr/>
    </dgm:pt>
    <dgm:pt modelId="{6E405F71-ADB9-4898-B06E-23785B08BA9C}" type="pres">
      <dgm:prSet presAssocID="{A1AE037A-0550-4F3A-9969-F3A5B000CA96}" presName="imagNode" presStyleLbl="fgImgPlace1" presStyleIdx="3" presStyleCnt="4"/>
      <dgm:spPr>
        <a:blipFill>
          <a:blip xmlns:r="http://schemas.openxmlformats.org/officeDocument/2006/relationships" r:embed="rId4"/>
          <a:srcRect/>
          <a:stretch>
            <a:fillRect l="-6000" r="-6000"/>
          </a:stretch>
        </a:blipFill>
      </dgm:spPr>
    </dgm:pt>
  </dgm:ptLst>
  <dgm:cxnLst>
    <dgm:cxn modelId="{5FBC150E-2F7F-4803-8C75-A0812311E5D3}" type="presOf" srcId="{A1AE037A-0550-4F3A-9969-F3A5B000CA96}" destId="{6D087FBD-492A-4F2E-AC7F-5E4562B00311}" srcOrd="0" destOrd="0" presId="urn:microsoft.com/office/officeart/2005/8/layout/pList2"/>
    <dgm:cxn modelId="{0FDACE1D-E734-4CAE-AAF6-B87C5DADF8B2}" type="presOf" srcId="{C16E91A9-6287-476F-928D-3183BA8FA804}" destId="{F1FF2D1F-2CE1-4719-A034-3F42DF5D74CC}" srcOrd="0" destOrd="0" presId="urn:microsoft.com/office/officeart/2005/8/layout/pList2"/>
    <dgm:cxn modelId="{9413BC30-8E1F-483C-AB18-894557F68F68}" srcId="{690C79C0-C405-4D82-9027-EF87325BF428}" destId="{92F50718-7246-4BC2-A293-F73874AC0ECA}" srcOrd="0" destOrd="0" parTransId="{434B87A6-956D-4545-A4D9-039D83904913}" sibTransId="{47F1323D-3006-421C-93A9-EFEF95F2972C}"/>
    <dgm:cxn modelId="{DE37573A-74E3-4AF3-9665-04E4ADBC8EC9}" type="presOf" srcId="{92F50718-7246-4BC2-A293-F73874AC0ECA}" destId="{61EB6CBF-D8A8-4CDB-B366-1E07BE6841B5}" srcOrd="0" destOrd="0" presId="urn:microsoft.com/office/officeart/2005/8/layout/pList2"/>
    <dgm:cxn modelId="{0E693E3D-8ABB-4570-A6EA-01BCEC49D8DA}" srcId="{690C79C0-C405-4D82-9027-EF87325BF428}" destId="{A1AE037A-0550-4F3A-9969-F3A5B000CA96}" srcOrd="3" destOrd="0" parTransId="{98360EE4-B064-4A3E-9634-72F0CE87683F}" sibTransId="{FCA6493C-ACE8-4846-B853-FDC388551050}"/>
    <dgm:cxn modelId="{F4FE6A41-A529-4490-BE21-7A87CB99DD46}" srcId="{690C79C0-C405-4D82-9027-EF87325BF428}" destId="{18FC13B5-DB09-4F3B-9920-61D37234E9FF}" srcOrd="2" destOrd="0" parTransId="{2F485980-5189-476D-AEBC-6ACE8947A94D}" sibTransId="{8E169C37-4F49-434D-86B7-ECB12FA0E255}"/>
    <dgm:cxn modelId="{DBC9CF60-0215-4AB9-A4F5-59133004FA74}" type="presOf" srcId="{690C79C0-C405-4D82-9027-EF87325BF428}" destId="{6ADCB09A-1F1E-49AD-A12E-CAF12A3F5D22}" srcOrd="0" destOrd="0" presId="urn:microsoft.com/office/officeart/2005/8/layout/pList2"/>
    <dgm:cxn modelId="{6CBBF17F-3EA1-42D9-A7F2-5B18BE5672A4}" srcId="{690C79C0-C405-4D82-9027-EF87325BF428}" destId="{C16E91A9-6287-476F-928D-3183BA8FA804}" srcOrd="1" destOrd="0" parTransId="{D52F2513-18BD-48C4-8049-319E486793AB}" sibTransId="{1890C36C-7B35-4B3D-B12F-A373A18E905A}"/>
    <dgm:cxn modelId="{E0012A87-B8DE-418B-BD80-291B2EFC0836}" type="presOf" srcId="{18FC13B5-DB09-4F3B-9920-61D37234E9FF}" destId="{A3B32BF1-2AF1-49FE-B648-239DCA79680D}" srcOrd="0" destOrd="0" presId="urn:microsoft.com/office/officeart/2005/8/layout/pList2"/>
    <dgm:cxn modelId="{1E56C9B2-4E14-4C4D-AFC8-F2EC7BD6D5F0}" type="presOf" srcId="{47F1323D-3006-421C-93A9-EFEF95F2972C}" destId="{66865C5D-EFD7-4931-8FB4-EAFA7A47EC22}" srcOrd="0" destOrd="0" presId="urn:microsoft.com/office/officeart/2005/8/layout/pList2"/>
    <dgm:cxn modelId="{606361B5-D23E-4913-9048-97BC5DDE3A87}" type="presOf" srcId="{8E169C37-4F49-434D-86B7-ECB12FA0E255}" destId="{D975093D-0496-45D4-84AA-F05363C539BD}" srcOrd="0" destOrd="0" presId="urn:microsoft.com/office/officeart/2005/8/layout/pList2"/>
    <dgm:cxn modelId="{27E4BBEF-7CF4-4E1D-B275-AC1BFB3658B2}" type="presOf" srcId="{1890C36C-7B35-4B3D-B12F-A373A18E905A}" destId="{38E014DC-9988-4C7A-8AA9-87385E94EC30}" srcOrd="0" destOrd="0" presId="urn:microsoft.com/office/officeart/2005/8/layout/pList2"/>
    <dgm:cxn modelId="{5081CB7D-060B-4692-9CB1-169133BCB37A}" type="presParOf" srcId="{6ADCB09A-1F1E-49AD-A12E-CAF12A3F5D22}" destId="{035A0C0B-469D-489B-88A2-4DDC91F9B2A7}" srcOrd="0" destOrd="0" presId="urn:microsoft.com/office/officeart/2005/8/layout/pList2"/>
    <dgm:cxn modelId="{F630DEAE-292F-427C-83A0-5E20AEDF6134}" type="presParOf" srcId="{6ADCB09A-1F1E-49AD-A12E-CAF12A3F5D22}" destId="{CA8B44AB-BA33-4D10-96E3-6A10E1E822DC}" srcOrd="1" destOrd="0" presId="urn:microsoft.com/office/officeart/2005/8/layout/pList2"/>
    <dgm:cxn modelId="{81C16FF0-2FB5-43E6-AE1C-1652A2BE333C}" type="presParOf" srcId="{CA8B44AB-BA33-4D10-96E3-6A10E1E822DC}" destId="{D2FD05F7-ED74-40E6-AB0E-DA4789560BD6}" srcOrd="0" destOrd="0" presId="urn:microsoft.com/office/officeart/2005/8/layout/pList2"/>
    <dgm:cxn modelId="{CE276B9D-CA10-41FB-9481-CC16C696D1FF}" type="presParOf" srcId="{D2FD05F7-ED74-40E6-AB0E-DA4789560BD6}" destId="{61EB6CBF-D8A8-4CDB-B366-1E07BE6841B5}" srcOrd="0" destOrd="0" presId="urn:microsoft.com/office/officeart/2005/8/layout/pList2"/>
    <dgm:cxn modelId="{07B598BA-EC75-49CB-B21D-2DEC44B8FD1D}" type="presParOf" srcId="{D2FD05F7-ED74-40E6-AB0E-DA4789560BD6}" destId="{992B463E-06CC-4B8C-BCEB-6CF1FAAFBB50}" srcOrd="1" destOrd="0" presId="urn:microsoft.com/office/officeart/2005/8/layout/pList2"/>
    <dgm:cxn modelId="{37469803-CC51-425F-BFDA-FB4F88CB8AE3}" type="presParOf" srcId="{D2FD05F7-ED74-40E6-AB0E-DA4789560BD6}" destId="{94C12194-D3E4-4FAA-B5DB-9433D57E85E5}" srcOrd="2" destOrd="0" presId="urn:microsoft.com/office/officeart/2005/8/layout/pList2"/>
    <dgm:cxn modelId="{82B972E5-FA3C-49D4-B8AB-03828FF9172F}" type="presParOf" srcId="{CA8B44AB-BA33-4D10-96E3-6A10E1E822DC}" destId="{66865C5D-EFD7-4931-8FB4-EAFA7A47EC22}" srcOrd="1" destOrd="0" presId="urn:microsoft.com/office/officeart/2005/8/layout/pList2"/>
    <dgm:cxn modelId="{E611BB41-A5A3-47EA-876F-3B06470E0F4E}" type="presParOf" srcId="{CA8B44AB-BA33-4D10-96E3-6A10E1E822DC}" destId="{32389983-36F5-4561-8D35-4EF98A467E78}" srcOrd="2" destOrd="0" presId="urn:microsoft.com/office/officeart/2005/8/layout/pList2"/>
    <dgm:cxn modelId="{CD57D7FA-8AB1-452F-B29A-CBE135942F82}" type="presParOf" srcId="{32389983-36F5-4561-8D35-4EF98A467E78}" destId="{F1FF2D1F-2CE1-4719-A034-3F42DF5D74CC}" srcOrd="0" destOrd="0" presId="urn:microsoft.com/office/officeart/2005/8/layout/pList2"/>
    <dgm:cxn modelId="{E4DDA8F9-D301-4097-995F-1369B57EA22F}" type="presParOf" srcId="{32389983-36F5-4561-8D35-4EF98A467E78}" destId="{BF296742-E86D-448F-A999-9CE9E583AE37}" srcOrd="1" destOrd="0" presId="urn:microsoft.com/office/officeart/2005/8/layout/pList2"/>
    <dgm:cxn modelId="{B4A836D4-3B53-4AAD-9755-3FDF059FDF22}" type="presParOf" srcId="{32389983-36F5-4561-8D35-4EF98A467E78}" destId="{46E78E13-9CA0-4E4A-B862-4D9755779F12}" srcOrd="2" destOrd="0" presId="urn:microsoft.com/office/officeart/2005/8/layout/pList2"/>
    <dgm:cxn modelId="{33FEEBA1-4707-445A-82E1-5D5497535499}" type="presParOf" srcId="{CA8B44AB-BA33-4D10-96E3-6A10E1E822DC}" destId="{38E014DC-9988-4C7A-8AA9-87385E94EC30}" srcOrd="3" destOrd="0" presId="urn:microsoft.com/office/officeart/2005/8/layout/pList2"/>
    <dgm:cxn modelId="{C80FA3E7-C15E-4D00-AD6E-E550BBC91004}" type="presParOf" srcId="{CA8B44AB-BA33-4D10-96E3-6A10E1E822DC}" destId="{E18CA4EF-8407-4E1B-A1BA-DCA93FCA9066}" srcOrd="4" destOrd="0" presId="urn:microsoft.com/office/officeart/2005/8/layout/pList2"/>
    <dgm:cxn modelId="{D9C6514A-1709-4EF1-957C-7E13522885B8}" type="presParOf" srcId="{E18CA4EF-8407-4E1B-A1BA-DCA93FCA9066}" destId="{A3B32BF1-2AF1-49FE-B648-239DCA79680D}" srcOrd="0" destOrd="0" presId="urn:microsoft.com/office/officeart/2005/8/layout/pList2"/>
    <dgm:cxn modelId="{6489B4A6-091E-4548-AEBA-ED1311571D33}" type="presParOf" srcId="{E18CA4EF-8407-4E1B-A1BA-DCA93FCA9066}" destId="{B66B5405-14E7-4AB0-910D-C64CFD2674CE}" srcOrd="1" destOrd="0" presId="urn:microsoft.com/office/officeart/2005/8/layout/pList2"/>
    <dgm:cxn modelId="{8C86D842-5529-4057-9516-47C9ED1A7263}" type="presParOf" srcId="{E18CA4EF-8407-4E1B-A1BA-DCA93FCA9066}" destId="{1610B73E-8D53-4CBC-A7AF-31BBD40C4D44}" srcOrd="2" destOrd="0" presId="urn:microsoft.com/office/officeart/2005/8/layout/pList2"/>
    <dgm:cxn modelId="{B1E8E789-5B4D-4FD4-AA1F-59EB4ABD850D}" type="presParOf" srcId="{CA8B44AB-BA33-4D10-96E3-6A10E1E822DC}" destId="{D975093D-0496-45D4-84AA-F05363C539BD}" srcOrd="5" destOrd="0" presId="urn:microsoft.com/office/officeart/2005/8/layout/pList2"/>
    <dgm:cxn modelId="{DCDC2828-DDF6-4BC2-9B35-0EA8D3E5C9A6}" type="presParOf" srcId="{CA8B44AB-BA33-4D10-96E3-6A10E1E822DC}" destId="{46AFA529-A5B0-4BE9-B3EC-294EA0B60D00}" srcOrd="6" destOrd="0" presId="urn:microsoft.com/office/officeart/2005/8/layout/pList2"/>
    <dgm:cxn modelId="{A8490956-DED9-46DC-A81A-89D227B721D4}" type="presParOf" srcId="{46AFA529-A5B0-4BE9-B3EC-294EA0B60D00}" destId="{6D087FBD-492A-4F2E-AC7F-5E4562B00311}" srcOrd="0" destOrd="0" presId="urn:microsoft.com/office/officeart/2005/8/layout/pList2"/>
    <dgm:cxn modelId="{99577BCF-576A-4ED4-B5B9-692871E065B7}" type="presParOf" srcId="{46AFA529-A5B0-4BE9-B3EC-294EA0B60D00}" destId="{EEB37A94-063A-4538-AD63-CDE90919E8FB}" srcOrd="1" destOrd="0" presId="urn:microsoft.com/office/officeart/2005/8/layout/pList2"/>
    <dgm:cxn modelId="{A1384BAE-D47B-4E0B-9CBB-4B34E7A1EB94}" type="presParOf" srcId="{46AFA529-A5B0-4BE9-B3EC-294EA0B60D00}" destId="{6E405F71-ADB9-4898-B06E-23785B08BA9C}"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A0C0B-469D-489B-88A2-4DDC91F9B2A7}">
      <dsp:nvSpPr>
        <dsp:cNvPr id="0" name=""/>
        <dsp:cNvSpPr/>
      </dsp:nvSpPr>
      <dsp:spPr>
        <a:xfrm>
          <a:off x="0" y="0"/>
          <a:ext cx="10515600" cy="1958102"/>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C12194-D3E4-4FAA-B5DB-9433D57E85E5}">
      <dsp:nvSpPr>
        <dsp:cNvPr id="0" name=""/>
        <dsp:cNvSpPr/>
      </dsp:nvSpPr>
      <dsp:spPr>
        <a:xfrm>
          <a:off x="318363" y="261080"/>
          <a:ext cx="2297412" cy="1435941"/>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EB6CBF-D8A8-4CDB-B366-1E07BE6841B5}">
      <dsp:nvSpPr>
        <dsp:cNvPr id="0" name=""/>
        <dsp:cNvSpPr/>
      </dsp:nvSpPr>
      <dsp:spPr>
        <a:xfrm rot="10800000">
          <a:off x="318363" y="1958102"/>
          <a:ext cx="2297412" cy="2393235"/>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NAICS 315110 – </a:t>
          </a:r>
          <a:r>
            <a:rPr lang="en-US" sz="1200" b="1" kern="1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HOSIERY AND SOCK MILLS</a:t>
          </a: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Pickett Hosiery Mills, Inc.                     (Burlington, NC)</a:t>
          </a: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Special T Hosiery Mills, Inc.                   (Burlington, NC)</a:t>
          </a: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Graham Dyeing &amp; Finishing, Inc.            (Burlington, NC)</a:t>
          </a: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Unfire, Inc (Spokane, WA)</a:t>
          </a:r>
        </a:p>
        <a:p>
          <a:pPr marL="0" lvl="0" indent="0" algn="ctr" defTabSz="533400">
            <a:lnSpc>
              <a:spcPct val="90000"/>
            </a:lnSpc>
            <a:spcBef>
              <a:spcPct val="0"/>
            </a:spcBef>
            <a:spcAft>
              <a:spcPct val="35000"/>
            </a:spcAft>
            <a:buNone/>
          </a:pPr>
          <a:endParaRPr lang="en-US" sz="1200" kern="1200" dirty="0"/>
        </a:p>
      </dsp:txBody>
      <dsp:txXfrm rot="10800000">
        <a:off x="389016" y="1958102"/>
        <a:ext cx="2156106" cy="2322582"/>
      </dsp:txXfrm>
    </dsp:sp>
    <dsp:sp modelId="{46E78E13-9CA0-4E4A-B862-4D9755779F12}">
      <dsp:nvSpPr>
        <dsp:cNvPr id="0" name=""/>
        <dsp:cNvSpPr/>
      </dsp:nvSpPr>
      <dsp:spPr>
        <a:xfrm>
          <a:off x="2845517" y="261080"/>
          <a:ext cx="2297412" cy="1435941"/>
        </a:xfrm>
        <a:prstGeom prst="roundRect">
          <a:avLst>
            <a:gd name="adj" fmla="val 10000"/>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FF2D1F-2CE1-4719-A034-3F42DF5D74CC}">
      <dsp:nvSpPr>
        <dsp:cNvPr id="0" name=""/>
        <dsp:cNvSpPr/>
      </dsp:nvSpPr>
      <dsp:spPr>
        <a:xfrm rot="10800000">
          <a:off x="2845517" y="1958102"/>
          <a:ext cx="2297412" cy="2393235"/>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NAICS 315999 – OTHER APPAREL, ACCESSORIES AND MANUFACTURING </a:t>
          </a: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Integrated Security Technologies, Inc.            (Herndon, VA) </a:t>
          </a: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The Armored Group Limited Liability Company (Phoenix, AZ) </a:t>
          </a: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Quantico Tactical, Inc. (Aberdeen, NC)</a:t>
          </a: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Central Lake Armor Express (Eden, NC)</a:t>
          </a:r>
          <a:endParaRPr lang="en-US" sz="1200" kern="1200" dirty="0"/>
        </a:p>
      </dsp:txBody>
      <dsp:txXfrm rot="10800000">
        <a:off x="2916170" y="1958102"/>
        <a:ext cx="2156106" cy="2322582"/>
      </dsp:txXfrm>
    </dsp:sp>
    <dsp:sp modelId="{1610B73E-8D53-4CBC-A7AF-31BBD40C4D44}">
      <dsp:nvSpPr>
        <dsp:cNvPr id="0" name=""/>
        <dsp:cNvSpPr/>
      </dsp:nvSpPr>
      <dsp:spPr>
        <a:xfrm>
          <a:off x="5372670" y="261080"/>
          <a:ext cx="2297412" cy="1435941"/>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60000" r="-60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B32BF1-2AF1-49FE-B648-239DCA79680D}">
      <dsp:nvSpPr>
        <dsp:cNvPr id="0" name=""/>
        <dsp:cNvSpPr/>
      </dsp:nvSpPr>
      <dsp:spPr>
        <a:xfrm rot="10800000">
          <a:off x="5372670" y="1958102"/>
          <a:ext cx="2297412" cy="2393235"/>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NAICS 316210 – </a:t>
          </a:r>
          <a:r>
            <a:rPr lang="en-US" sz="1200" b="1" kern="1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FOOTWEAR MANUFACTURING</a:t>
          </a:r>
          <a:endParaRPr lang="en-US" sz="1200" b="1"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Belleville Shoe Manufacturing Company (Belleville, IL) </a:t>
          </a: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Capps Shoe Company (Lynchburg, VA)</a:t>
          </a: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McRae Industries, Inc.                           (Mount Gilead, NC)</a:t>
          </a: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Danner, Inc. (Portland, OR)</a:t>
          </a: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cs typeface="Times New Roman" panose="02020603050405020304" pitchFamily="18" charset="0"/>
            </a:rPr>
            <a:t>San Antonio Shoe Inc                            (San Antonio, TX)</a:t>
          </a:r>
          <a:endParaRPr lang="en-US" sz="1200" kern="1200" dirty="0"/>
        </a:p>
      </dsp:txBody>
      <dsp:txXfrm rot="10800000">
        <a:off x="5443323" y="1958102"/>
        <a:ext cx="2156106" cy="2322582"/>
      </dsp:txXfrm>
    </dsp:sp>
    <dsp:sp modelId="{6E405F71-ADB9-4898-B06E-23785B08BA9C}">
      <dsp:nvSpPr>
        <dsp:cNvPr id="0" name=""/>
        <dsp:cNvSpPr/>
      </dsp:nvSpPr>
      <dsp:spPr>
        <a:xfrm>
          <a:off x="7899823" y="261080"/>
          <a:ext cx="2297412" cy="1435941"/>
        </a:xfrm>
        <a:prstGeom prst="roundRect">
          <a:avLst>
            <a:gd name="adj" fmla="val 10000"/>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t="-3000" b="-3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087FBD-492A-4F2E-AC7F-5E4562B00311}">
      <dsp:nvSpPr>
        <dsp:cNvPr id="0" name=""/>
        <dsp:cNvSpPr/>
      </dsp:nvSpPr>
      <dsp:spPr>
        <a:xfrm rot="10800000">
          <a:off x="7899823" y="1958102"/>
          <a:ext cx="2297412" cy="2393235"/>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marL="0" lvl="0" indent="0" algn="ctr" defTabSz="2889250">
            <a:lnSpc>
              <a:spcPct val="90000"/>
            </a:lnSpc>
            <a:spcBef>
              <a:spcPct val="0"/>
            </a:spcBef>
            <a:spcAft>
              <a:spcPct val="35000"/>
            </a:spcAft>
            <a:buNone/>
          </a:pPr>
          <a:endParaRPr lang="en-US" sz="6500" kern="1200" dirty="0"/>
        </a:p>
      </dsp:txBody>
      <dsp:txXfrm rot="10800000">
        <a:off x="7970476" y="1958102"/>
        <a:ext cx="2156106" cy="23225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A0C0B-469D-489B-88A2-4DDC91F9B2A7}">
      <dsp:nvSpPr>
        <dsp:cNvPr id="0" name=""/>
        <dsp:cNvSpPr/>
      </dsp:nvSpPr>
      <dsp:spPr>
        <a:xfrm>
          <a:off x="0" y="0"/>
          <a:ext cx="10515600" cy="1958102"/>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C12194-D3E4-4FAA-B5DB-9433D57E85E5}">
      <dsp:nvSpPr>
        <dsp:cNvPr id="0" name=""/>
        <dsp:cNvSpPr/>
      </dsp:nvSpPr>
      <dsp:spPr>
        <a:xfrm>
          <a:off x="318363" y="261080"/>
          <a:ext cx="2297412" cy="1435941"/>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EB6CBF-D8A8-4CDB-B366-1E07BE6841B5}">
      <dsp:nvSpPr>
        <dsp:cNvPr id="0" name=""/>
        <dsp:cNvSpPr/>
      </dsp:nvSpPr>
      <dsp:spPr>
        <a:xfrm rot="10800000">
          <a:off x="318363" y="1958102"/>
          <a:ext cx="2297412" cy="2393235"/>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NAICS 315210: CUT AND SEW APPAREL </a:t>
          </a:r>
          <a:endParaRPr lang="en-US" sz="1200" kern="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ReadyOne Industries Inc            (El Paso, TX)</a:t>
          </a: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Federal Prison Industries, Inc (Washington, D.C.)</a:t>
          </a: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Winston-Salem Industries for the Blind (Winston-Salem, NC)</a:t>
          </a: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Point Blank Enterprises (Pompano Beach, FL)</a:t>
          </a:r>
          <a:endParaRPr lang="en-US" sz="1200" kern="1200" dirty="0"/>
        </a:p>
      </dsp:txBody>
      <dsp:txXfrm rot="10800000">
        <a:off x="389016" y="1958102"/>
        <a:ext cx="2156106" cy="2322582"/>
      </dsp:txXfrm>
    </dsp:sp>
    <dsp:sp modelId="{46E78E13-9CA0-4E4A-B862-4D9755779F12}">
      <dsp:nvSpPr>
        <dsp:cNvPr id="0" name=""/>
        <dsp:cNvSpPr/>
      </dsp:nvSpPr>
      <dsp:spPr>
        <a:xfrm>
          <a:off x="2845517" y="261080"/>
          <a:ext cx="2297412" cy="1435941"/>
        </a:xfrm>
        <a:prstGeom prst="roundRect">
          <a:avLst>
            <a:gd name="adj" fmla="val 10000"/>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FF2D1F-2CE1-4719-A034-3F42DF5D74CC}">
      <dsp:nvSpPr>
        <dsp:cNvPr id="0" name=""/>
        <dsp:cNvSpPr/>
      </dsp:nvSpPr>
      <dsp:spPr>
        <a:xfrm rot="10800000">
          <a:off x="2845517" y="1958102"/>
          <a:ext cx="2297412" cy="2393235"/>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NAICS 315990: APPAREL ACCESSORIES AND OTHER MANUFACTURING</a:t>
          </a:r>
          <a:endParaRPr lang="en-US" sz="1200" kern="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Atlantic Diving Supply, Inc. (Virginia Beach, VA)</a:t>
          </a: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Lost Arrow, Inc. (Ventura, CA)</a:t>
          </a: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Bethel Industries, Inc.           (Jersey City, NJ)</a:t>
          </a: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Tactical &amp; Survival Specialties, LLC (Harrisonburg, VA)</a:t>
          </a:r>
          <a:endParaRPr lang="en-US" sz="1200" kern="1200" dirty="0"/>
        </a:p>
      </dsp:txBody>
      <dsp:txXfrm rot="10800000">
        <a:off x="2916170" y="1958102"/>
        <a:ext cx="2156106" cy="2322582"/>
      </dsp:txXfrm>
    </dsp:sp>
    <dsp:sp modelId="{1610B73E-8D53-4CBC-A7AF-31BBD40C4D44}">
      <dsp:nvSpPr>
        <dsp:cNvPr id="0" name=""/>
        <dsp:cNvSpPr/>
      </dsp:nvSpPr>
      <dsp:spPr>
        <a:xfrm>
          <a:off x="5372670" y="261080"/>
          <a:ext cx="2297412" cy="1435941"/>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B32BF1-2AF1-49FE-B648-239DCA79680D}">
      <dsp:nvSpPr>
        <dsp:cNvPr id="0" name=""/>
        <dsp:cNvSpPr/>
      </dsp:nvSpPr>
      <dsp:spPr>
        <a:xfrm rot="10800000">
          <a:off x="5372670" y="1958102"/>
          <a:ext cx="2297412" cy="2393235"/>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NAICS 313310: TEXTILE AND FABRIC FINISHING MILLS </a:t>
          </a:r>
          <a:endParaRPr lang="en-US" sz="1200" kern="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Burlington Industries, LLC (Greensboro, NC)</a:t>
          </a: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Ametrine, Inc. (Rockville, MD)</a:t>
          </a: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Southern Mills, Inc. (Union City, GA)</a:t>
          </a: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Peckham Vocational Industries, Inc. (Lansing, MI)</a:t>
          </a: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Federal Prison Industries, Inc. (Washington, D.C.)</a:t>
          </a:r>
          <a:endParaRPr lang="en-US" sz="1200" kern="1200" dirty="0"/>
        </a:p>
      </dsp:txBody>
      <dsp:txXfrm rot="10800000">
        <a:off x="5443323" y="1958102"/>
        <a:ext cx="2156106" cy="2322582"/>
      </dsp:txXfrm>
    </dsp:sp>
    <dsp:sp modelId="{6E405F71-ADB9-4898-B06E-23785B08BA9C}">
      <dsp:nvSpPr>
        <dsp:cNvPr id="0" name=""/>
        <dsp:cNvSpPr/>
      </dsp:nvSpPr>
      <dsp:spPr>
        <a:xfrm>
          <a:off x="7899823" y="261080"/>
          <a:ext cx="2297412" cy="1435941"/>
        </a:xfrm>
        <a:prstGeom prst="roundRect">
          <a:avLst>
            <a:gd name="adj" fmla="val 10000"/>
          </a:avLst>
        </a:prstGeom>
        <a:blipFill>
          <a:blip xmlns:r="http://schemas.openxmlformats.org/officeDocument/2006/relationships" r:embed="rId4"/>
          <a:srcRect/>
          <a:stretch>
            <a:fillRect t="-3000" b="-3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087FBD-492A-4F2E-AC7F-5E4562B00311}">
      <dsp:nvSpPr>
        <dsp:cNvPr id="0" name=""/>
        <dsp:cNvSpPr/>
      </dsp:nvSpPr>
      <dsp:spPr>
        <a:xfrm rot="10800000">
          <a:off x="7899823" y="1958102"/>
          <a:ext cx="2297412" cy="2393235"/>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marL="0" lvl="0" indent="0" algn="ctr" defTabSz="2889250">
            <a:lnSpc>
              <a:spcPct val="90000"/>
            </a:lnSpc>
            <a:spcBef>
              <a:spcPct val="0"/>
            </a:spcBef>
            <a:spcAft>
              <a:spcPct val="35000"/>
            </a:spcAft>
            <a:buNone/>
          </a:pPr>
          <a:endParaRPr lang="en-US" sz="6500" kern="1200" dirty="0"/>
        </a:p>
      </dsp:txBody>
      <dsp:txXfrm rot="10800000">
        <a:off x="7970476" y="1958102"/>
        <a:ext cx="2156106" cy="23225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A0C0B-469D-489B-88A2-4DDC91F9B2A7}">
      <dsp:nvSpPr>
        <dsp:cNvPr id="0" name=""/>
        <dsp:cNvSpPr/>
      </dsp:nvSpPr>
      <dsp:spPr>
        <a:xfrm>
          <a:off x="0" y="0"/>
          <a:ext cx="10515600" cy="1958102"/>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C12194-D3E4-4FAA-B5DB-9433D57E85E5}">
      <dsp:nvSpPr>
        <dsp:cNvPr id="0" name=""/>
        <dsp:cNvSpPr/>
      </dsp:nvSpPr>
      <dsp:spPr>
        <a:xfrm>
          <a:off x="318363" y="261080"/>
          <a:ext cx="2297412" cy="1435941"/>
        </a:xfrm>
        <a:prstGeom prst="roundRect">
          <a:avLst>
            <a:gd name="adj" fmla="val 10000"/>
          </a:avLst>
        </a:prstGeom>
        <a:blipFill>
          <a:blip xmlns:r="http://schemas.openxmlformats.org/officeDocument/2006/relationships" r:embed="rId1"/>
          <a:srcRect/>
          <a:stretch>
            <a:fillRect l="-6000" r="-6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EB6CBF-D8A8-4CDB-B366-1E07BE6841B5}">
      <dsp:nvSpPr>
        <dsp:cNvPr id="0" name=""/>
        <dsp:cNvSpPr/>
      </dsp:nvSpPr>
      <dsp:spPr>
        <a:xfrm rot="10800000">
          <a:off x="318363" y="1958102"/>
          <a:ext cx="2297412" cy="2393235"/>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NAICS 315250: </a:t>
          </a:r>
          <a:r>
            <a:rPr lang="en-US" sz="1200" b="1" kern="1200" dirty="0">
              <a:solidFill>
                <a:srgbClr val="002060"/>
              </a:solidFill>
              <a:latin typeface="Calibri" panose="020F0502020204030204" pitchFamily="34" charset="0"/>
              <a:cs typeface="Times New Roman" panose="02020603050405020304" pitchFamily="18" charset="0"/>
            </a:rPr>
            <a:t>CUT AND SEW APPAREL MANUFACTURING</a:t>
          </a:r>
        </a:p>
        <a:p>
          <a:pPr marL="0" lvl="0" indent="0" algn="ctr" defTabSz="533400">
            <a:lnSpc>
              <a:spcPct val="90000"/>
            </a:lnSpc>
            <a:spcBef>
              <a:spcPct val="0"/>
            </a:spcBef>
            <a:spcAft>
              <a:spcPct val="35000"/>
            </a:spcAft>
            <a:buNone/>
          </a:pPr>
          <a:r>
            <a:rPr lang="en-US" sz="1200" kern="1200" dirty="0">
              <a:latin typeface="Calibri" panose="020F0502020204030204" pitchFamily="34" charset="0"/>
              <a:ea typeface="Calibri" panose="020F0502020204030204" pitchFamily="34" charset="0"/>
              <a:cs typeface="Times New Roman" panose="02020603050405020304" pitchFamily="18" charset="0"/>
            </a:rPr>
            <a:t>Kandor Manufacturing Inc (Arecibo, Puerto Rico)</a:t>
          </a:r>
        </a:p>
        <a:p>
          <a:pPr marL="0" lvl="0" indent="0" algn="ctr" defTabSz="533400">
            <a:lnSpc>
              <a:spcPct val="90000"/>
            </a:lnSpc>
            <a:spcBef>
              <a:spcPct val="0"/>
            </a:spcBef>
            <a:spcAft>
              <a:spcPct val="35000"/>
            </a:spcAft>
            <a:buNone/>
          </a:pPr>
          <a:r>
            <a:rPr lang="en-US" sz="1200" kern="1200" dirty="0">
              <a:latin typeface="Calibri" panose="020F0502020204030204" pitchFamily="34" charset="0"/>
              <a:ea typeface="Calibri" panose="020F0502020204030204" pitchFamily="34" charset="0"/>
              <a:cs typeface="Times New Roman" panose="02020603050405020304" pitchFamily="18" charset="0"/>
            </a:rPr>
            <a:t>Goodwill Industries of South Florida Inc (Miami, FL)</a:t>
          </a:r>
        </a:p>
        <a:p>
          <a:pPr marL="0" lvl="0" indent="0" algn="ctr" defTabSz="533400">
            <a:lnSpc>
              <a:spcPct val="90000"/>
            </a:lnSpc>
            <a:spcBef>
              <a:spcPct val="0"/>
            </a:spcBef>
            <a:spcAft>
              <a:spcPct val="35000"/>
            </a:spcAft>
            <a:buNone/>
          </a:pPr>
          <a:r>
            <a:rPr lang="en-US" sz="1200" kern="1200" dirty="0">
              <a:latin typeface="Calibri" panose="020F0502020204030204" pitchFamily="34" charset="0"/>
              <a:ea typeface="Calibri" panose="020F0502020204030204" pitchFamily="34" charset="0"/>
              <a:cs typeface="Times New Roman" panose="02020603050405020304" pitchFamily="18" charset="0"/>
            </a:rPr>
            <a:t>Pentaq Manufacturing, Corp. (Sabana Grande, Puerto Rico)</a:t>
          </a:r>
        </a:p>
        <a:p>
          <a:pPr marL="0" lvl="0" indent="0" algn="ctr" defTabSz="533400">
            <a:lnSpc>
              <a:spcPct val="90000"/>
            </a:lnSpc>
            <a:spcBef>
              <a:spcPct val="0"/>
            </a:spcBef>
            <a:spcAft>
              <a:spcPct val="35000"/>
            </a:spcAft>
            <a:buNone/>
          </a:pPr>
          <a:r>
            <a:rPr lang="en-US" sz="1200" kern="1200" dirty="0">
              <a:latin typeface="Calibri" panose="020F0502020204030204" pitchFamily="34" charset="0"/>
              <a:ea typeface="Calibri" panose="020F0502020204030204" pitchFamily="34" charset="0"/>
              <a:cs typeface="Times New Roman" panose="02020603050405020304" pitchFamily="18" charset="0"/>
            </a:rPr>
            <a:t>Roicom USA LLC (El Paso, TX)</a:t>
          </a:r>
        </a:p>
        <a:p>
          <a:pPr marL="0" lvl="0" indent="0" algn="ctr" defTabSz="533400">
            <a:lnSpc>
              <a:spcPct val="90000"/>
            </a:lnSpc>
            <a:spcBef>
              <a:spcPct val="0"/>
            </a:spcBef>
            <a:spcAft>
              <a:spcPct val="35000"/>
            </a:spcAft>
            <a:buNone/>
          </a:pPr>
          <a:r>
            <a:rPr lang="en-US" sz="1200" kern="1200" dirty="0"/>
            <a:t>M M Manufacturing LLC            (Lajas, Puerto Rico)</a:t>
          </a:r>
        </a:p>
      </dsp:txBody>
      <dsp:txXfrm rot="10800000">
        <a:off x="389016" y="1958102"/>
        <a:ext cx="2156106" cy="2322582"/>
      </dsp:txXfrm>
    </dsp:sp>
    <dsp:sp modelId="{46E78E13-9CA0-4E4A-B862-4D9755779F12}">
      <dsp:nvSpPr>
        <dsp:cNvPr id="0" name=""/>
        <dsp:cNvSpPr/>
      </dsp:nvSpPr>
      <dsp:spPr>
        <a:xfrm>
          <a:off x="2845517" y="261080"/>
          <a:ext cx="2297412" cy="1435941"/>
        </a:xfrm>
        <a:prstGeom prst="roundRect">
          <a:avLst>
            <a:gd name="adj" fmla="val 10000"/>
          </a:avLst>
        </a:prstGeom>
        <a:blipFill>
          <a:blip xmlns:r="http://schemas.openxmlformats.org/officeDocument/2006/relationships" r:embed="rId2"/>
          <a:srcRect/>
          <a:stretch>
            <a:fillRect t="-3000" b="-3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FF2D1F-2CE1-4719-A034-3F42DF5D74CC}">
      <dsp:nvSpPr>
        <dsp:cNvPr id="0" name=""/>
        <dsp:cNvSpPr/>
      </dsp:nvSpPr>
      <dsp:spPr>
        <a:xfrm rot="10800000">
          <a:off x="2845517" y="1958102"/>
          <a:ext cx="2297412" cy="2393235"/>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NAICS 313110: </a:t>
          </a:r>
          <a:r>
            <a:rPr lang="en-US" sz="1200" b="1" kern="1200" dirty="0">
              <a:solidFill>
                <a:srgbClr val="002060"/>
              </a:solidFill>
              <a:effectLst/>
              <a:latin typeface="Calibri" panose="020F0502020204030204" pitchFamily="34" charset="0"/>
              <a:cs typeface="Times New Roman" panose="02020603050405020304" pitchFamily="18" charset="0"/>
            </a:rPr>
            <a:t>FIBER, YARN, AND THREAD MILLS</a:t>
          </a: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American &amp; Efird LLC             (Mount Holly, NC) </a:t>
          </a: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Federal Prison Industries Inc (Lexington, KY)</a:t>
          </a: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Frham Safety Products, Inc (Nashville, TN)</a:t>
          </a: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Technology Holding LLC          (Salt Lake City, UT)</a:t>
          </a:r>
        </a:p>
      </dsp:txBody>
      <dsp:txXfrm rot="10800000">
        <a:off x="2916170" y="1958102"/>
        <a:ext cx="2156106" cy="2322582"/>
      </dsp:txXfrm>
    </dsp:sp>
    <dsp:sp modelId="{1610B73E-8D53-4CBC-A7AF-31BBD40C4D44}">
      <dsp:nvSpPr>
        <dsp:cNvPr id="0" name=""/>
        <dsp:cNvSpPr/>
      </dsp:nvSpPr>
      <dsp:spPr>
        <a:xfrm>
          <a:off x="5372670" y="261080"/>
          <a:ext cx="2297412" cy="143594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B32BF1-2AF1-49FE-B648-239DCA79680D}">
      <dsp:nvSpPr>
        <dsp:cNvPr id="0" name=""/>
        <dsp:cNvSpPr/>
      </dsp:nvSpPr>
      <dsp:spPr>
        <a:xfrm rot="10800000">
          <a:off x="5372670" y="1958102"/>
          <a:ext cx="2297412" cy="2393235"/>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NAICS 315280: </a:t>
          </a:r>
          <a:r>
            <a:rPr lang="en-US" sz="1200" b="1" kern="1200" dirty="0">
              <a:solidFill>
                <a:srgbClr val="002060"/>
              </a:solidFill>
              <a:effectLst/>
              <a:latin typeface="Calibri" panose="020F0502020204030204" pitchFamily="34" charset="0"/>
              <a:cs typeface="Times New Roman" panose="02020603050405020304" pitchFamily="18" charset="0"/>
            </a:rPr>
            <a:t>OTHER CUT AND SEW APPAREL MANUFACTURING </a:t>
          </a: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Federal Prison Industries, Inc. (Washington, D.C.)</a:t>
          </a: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Winston-Salem Industries for the Blind (Winston-Salem, NC)</a:t>
          </a: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ML Click Marketing                  (Phoenix, AZ)</a:t>
          </a: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Mustang Survival Mfg, Inc. (Jacksonville, FL)</a:t>
          </a:r>
        </a:p>
      </dsp:txBody>
      <dsp:txXfrm rot="10800000">
        <a:off x="5443323" y="1958102"/>
        <a:ext cx="2156106" cy="2322582"/>
      </dsp:txXfrm>
    </dsp:sp>
    <dsp:sp modelId="{6E405F71-ADB9-4898-B06E-23785B08BA9C}">
      <dsp:nvSpPr>
        <dsp:cNvPr id="0" name=""/>
        <dsp:cNvSpPr/>
      </dsp:nvSpPr>
      <dsp:spPr>
        <a:xfrm>
          <a:off x="7899823" y="261080"/>
          <a:ext cx="2297412" cy="1435941"/>
        </a:xfrm>
        <a:prstGeom prst="roundRect">
          <a:avLst>
            <a:gd name="adj" fmla="val 10000"/>
          </a:avLst>
        </a:prstGeom>
        <a:blipFill>
          <a:blip xmlns:r="http://schemas.openxmlformats.org/officeDocument/2006/relationships" r:embed="rId4"/>
          <a:srcRect/>
          <a:stretch>
            <a:fillRect l="-6000" r="-6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087FBD-492A-4F2E-AC7F-5E4562B00311}">
      <dsp:nvSpPr>
        <dsp:cNvPr id="0" name=""/>
        <dsp:cNvSpPr/>
      </dsp:nvSpPr>
      <dsp:spPr>
        <a:xfrm rot="10800000">
          <a:off x="7899823" y="1958102"/>
          <a:ext cx="2297412" cy="2393235"/>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marL="0" lvl="0" indent="0" algn="ctr" defTabSz="2889250">
            <a:lnSpc>
              <a:spcPct val="90000"/>
            </a:lnSpc>
            <a:spcBef>
              <a:spcPct val="0"/>
            </a:spcBef>
            <a:spcAft>
              <a:spcPct val="35000"/>
            </a:spcAft>
            <a:buNone/>
          </a:pPr>
          <a:endParaRPr lang="en-US" sz="6500" kern="1200" dirty="0"/>
        </a:p>
      </dsp:txBody>
      <dsp:txXfrm rot="10800000">
        <a:off x="7970476" y="1958102"/>
        <a:ext cx="2156106" cy="2322582"/>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Intro…and thank you for the invitation</a:t>
            </a: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As I go through these slides, you might feel as if you are drinking from a fie hose!  That’s OK</a:t>
            </a:r>
            <a:endParaRPr dirty="0"/>
          </a:p>
        </p:txBody>
      </p:sp>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panose="020B0604020202020204" pitchFamily="34" charset="0"/>
              <a:buNone/>
            </a:pPr>
            <a:endParaRPr lang="en-US" dirty="0"/>
          </a:p>
        </p:txBody>
      </p:sp>
      <p:sp>
        <p:nvSpPr>
          <p:cNvPr id="201" name="Google Shape;20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Everything the government does is open source unless classified. </a:t>
            </a:r>
            <a:endParaRPr dirty="0"/>
          </a:p>
        </p:txBody>
      </p:sp>
      <p:sp>
        <p:nvSpPr>
          <p:cNvPr id="213" name="Google Shape;21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USAspending.gov is a good source to see the market……however just snapshot. Subject to change with global events. </a:t>
            </a:r>
            <a:endParaRPr dirty="0"/>
          </a:p>
        </p:txBody>
      </p:sp>
      <p:sp>
        <p:nvSpPr>
          <p:cNvPr id="225" name="Google Shape;22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Government is not a trend shopper</a:t>
            </a:r>
          </a:p>
          <a:p>
            <a:pPr marL="171450" lvl="0" indent="-171450" algn="l" rtl="0">
              <a:spcBef>
                <a:spcPts val="0"/>
              </a:spcBef>
              <a:spcAft>
                <a:spcPts val="0"/>
              </a:spcAft>
              <a:buClr>
                <a:schemeClr val="dk1"/>
              </a:buClr>
              <a:buSzPts val="1200"/>
              <a:buFont typeface="Arial" panose="020B0604020202020204" pitchFamily="34" charset="0"/>
              <a:buChar char="•"/>
            </a:pPr>
            <a:r>
              <a:rPr lang="en-US" dirty="0"/>
              <a:t>(Almost) everything begins with a determine requirement</a:t>
            </a:r>
          </a:p>
          <a:p>
            <a:pPr marL="171450" lvl="0" indent="-171450" algn="l" rtl="0">
              <a:spcBef>
                <a:spcPts val="0"/>
              </a:spcBef>
              <a:spcAft>
                <a:spcPts val="0"/>
              </a:spcAft>
              <a:buClr>
                <a:schemeClr val="dk1"/>
              </a:buClr>
              <a:buSzPts val="1200"/>
              <a:buFont typeface="Arial" panose="020B0604020202020204" pitchFamily="34" charset="0"/>
              <a:buChar char="•"/>
            </a:pPr>
            <a:endParaRPr lang="en-US" dirty="0"/>
          </a:p>
          <a:p>
            <a:pPr marL="0" lvl="0" indent="0" algn="l" rtl="0">
              <a:spcBef>
                <a:spcPts val="0"/>
              </a:spcBef>
              <a:spcAft>
                <a:spcPts val="0"/>
              </a:spcAft>
              <a:buClr>
                <a:schemeClr val="dk1"/>
              </a:buClr>
              <a:buSzPts val="1200"/>
              <a:buFont typeface="Arial" panose="020B0604020202020204" pitchFamily="34" charset="0"/>
              <a:buNone/>
            </a:pPr>
            <a:endParaRPr lang="en-US" dirty="0"/>
          </a:p>
        </p:txBody>
      </p:sp>
      <p:sp>
        <p:nvSpPr>
          <p:cNvPr id="249" name="Google Shape;24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panose="020B0604020202020204" pitchFamily="34" charset="0"/>
              <a:buNone/>
            </a:pPr>
            <a:r>
              <a:rPr lang="en-US" dirty="0"/>
              <a:t>This slide just illustrates that the government tries to be good stewards on the taxpayers money. This priority scrub happens before any of us sees the opportunity. </a:t>
            </a:r>
          </a:p>
          <a:p>
            <a:pPr marL="0" lvl="0" indent="0" algn="l" rtl="0">
              <a:spcBef>
                <a:spcPts val="0"/>
              </a:spcBef>
              <a:spcAft>
                <a:spcPts val="0"/>
              </a:spcAft>
              <a:buClr>
                <a:schemeClr val="dk1"/>
              </a:buClr>
              <a:buSzPts val="1200"/>
              <a:buFont typeface="Arial" panose="020B0604020202020204" pitchFamily="34" charset="0"/>
              <a:buNone/>
            </a:pPr>
            <a:endParaRPr lang="en-US" dirty="0"/>
          </a:p>
          <a:p>
            <a:pPr marL="0" lvl="0" indent="0" algn="l" rtl="0">
              <a:spcBef>
                <a:spcPts val="0"/>
              </a:spcBef>
              <a:spcAft>
                <a:spcPts val="0"/>
              </a:spcAft>
              <a:buClr>
                <a:schemeClr val="dk1"/>
              </a:buClr>
              <a:buSzPts val="1200"/>
              <a:buFont typeface="Arial" panose="020B0604020202020204" pitchFamily="34" charset="0"/>
              <a:buNone/>
            </a:pPr>
            <a:r>
              <a:rPr lang="en-US" dirty="0"/>
              <a:t>Priorities 5, 6 and 7 will be opportunities. </a:t>
            </a:r>
            <a:endParaRPr dirty="0"/>
          </a:p>
        </p:txBody>
      </p:sp>
      <p:sp>
        <p:nvSpPr>
          <p:cNvPr id="261" name="Google Shape;26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panose="020B0604020202020204" pitchFamily="34" charset="0"/>
              <a:buChar char="•"/>
            </a:pPr>
            <a:r>
              <a:rPr lang="en-US" dirty="0"/>
              <a:t>Emphasize there can be exceptions to these thresholds</a:t>
            </a:r>
          </a:p>
          <a:p>
            <a:pPr marL="171450" lvl="0" indent="-171450" algn="l" rtl="0">
              <a:spcBef>
                <a:spcPts val="0"/>
              </a:spcBef>
              <a:spcAft>
                <a:spcPts val="0"/>
              </a:spcAft>
              <a:buClr>
                <a:schemeClr val="dk1"/>
              </a:buClr>
              <a:buSzPts val="1200"/>
              <a:buFont typeface="Arial" panose="020B0604020202020204" pitchFamily="34" charset="0"/>
              <a:buChar char="•"/>
            </a:pPr>
            <a:endParaRPr lang="en-US" dirty="0"/>
          </a:p>
          <a:p>
            <a:pPr marL="171450" lvl="0" indent="-171450" algn="l" rtl="0">
              <a:spcBef>
                <a:spcPts val="0"/>
              </a:spcBef>
              <a:spcAft>
                <a:spcPts val="0"/>
              </a:spcAft>
              <a:buClr>
                <a:schemeClr val="dk1"/>
              </a:buClr>
              <a:buSzPts val="1200"/>
              <a:buFont typeface="Arial" panose="020B0604020202020204" pitchFamily="34" charset="0"/>
              <a:buChar char="•"/>
            </a:pPr>
            <a:r>
              <a:rPr lang="en-US" dirty="0"/>
              <a:t>Government Credit Cards- We have a company here in NC that make part of their business model is to visit units on base and sell direct. </a:t>
            </a:r>
          </a:p>
          <a:p>
            <a:pPr marL="171450" lvl="0" indent="-171450" algn="l" rtl="0">
              <a:spcBef>
                <a:spcPts val="0"/>
              </a:spcBef>
              <a:spcAft>
                <a:spcPts val="0"/>
              </a:spcAft>
              <a:buClr>
                <a:schemeClr val="dk1"/>
              </a:buClr>
              <a:buSzPts val="1200"/>
              <a:buFont typeface="Arial" panose="020B0604020202020204" pitchFamily="34" charset="0"/>
              <a:buChar char="•"/>
            </a:pPr>
            <a:endParaRPr lang="en-US" dirty="0"/>
          </a:p>
          <a:p>
            <a:pPr marL="171450" lvl="0" indent="-171450" algn="l" rtl="0">
              <a:spcBef>
                <a:spcPts val="0"/>
              </a:spcBef>
              <a:spcAft>
                <a:spcPts val="0"/>
              </a:spcAft>
              <a:buClr>
                <a:schemeClr val="dk1"/>
              </a:buClr>
              <a:buSzPts val="1200"/>
              <a:buFont typeface="Arial" panose="020B0604020202020204" pitchFamily="34" charset="0"/>
              <a:buChar char="•"/>
            </a:pPr>
            <a:r>
              <a:rPr lang="en-US" dirty="0"/>
              <a:t>NC Sock client has a unique product and has been successful with this business strategy. Visits units on base.</a:t>
            </a:r>
          </a:p>
        </p:txBody>
      </p:sp>
      <p:sp>
        <p:nvSpPr>
          <p:cNvPr id="321" name="Google Shape;32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1146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panose="020B0604020202020204" pitchFamily="34" charset="0"/>
              <a:buChar char="•"/>
            </a:pPr>
            <a:r>
              <a:rPr lang="en-US" dirty="0"/>
              <a:t>Emphasize there can be exceptions to these thresholds</a:t>
            </a:r>
          </a:p>
          <a:p>
            <a:pPr marL="171450" lvl="0" indent="-171450" algn="l" rtl="0">
              <a:spcBef>
                <a:spcPts val="0"/>
              </a:spcBef>
              <a:spcAft>
                <a:spcPts val="0"/>
              </a:spcAft>
              <a:buClr>
                <a:schemeClr val="dk1"/>
              </a:buClr>
              <a:buSzPts val="1200"/>
              <a:buFont typeface="Arial" panose="020B0604020202020204" pitchFamily="34" charset="0"/>
              <a:buChar char="•"/>
            </a:pPr>
            <a:endParaRPr lang="en-US" dirty="0"/>
          </a:p>
          <a:p>
            <a:pPr marL="171450" lvl="0" indent="-171450" algn="l" rtl="0">
              <a:spcBef>
                <a:spcPts val="0"/>
              </a:spcBef>
              <a:spcAft>
                <a:spcPts val="0"/>
              </a:spcAft>
              <a:buClr>
                <a:schemeClr val="dk1"/>
              </a:buClr>
              <a:buSzPts val="1200"/>
              <a:buFont typeface="Arial" panose="020B0604020202020204" pitchFamily="34" charset="0"/>
              <a:buChar char="•"/>
            </a:pPr>
            <a:r>
              <a:rPr lang="en-US" dirty="0"/>
              <a:t>Government Credit Cards- We have a company here in NC that make part of their business model is to visit units on base and sell direct. </a:t>
            </a:r>
          </a:p>
          <a:p>
            <a:pPr marL="171450" lvl="0" indent="-171450" algn="l" rtl="0">
              <a:spcBef>
                <a:spcPts val="0"/>
              </a:spcBef>
              <a:spcAft>
                <a:spcPts val="0"/>
              </a:spcAft>
              <a:buClr>
                <a:schemeClr val="dk1"/>
              </a:buClr>
              <a:buSzPts val="1200"/>
              <a:buFont typeface="Arial" panose="020B0604020202020204" pitchFamily="34" charset="0"/>
              <a:buChar char="•"/>
            </a:pPr>
            <a:endParaRPr lang="en-US" dirty="0"/>
          </a:p>
          <a:p>
            <a:pPr marL="171450" lvl="0" indent="-171450" algn="l" rtl="0">
              <a:spcBef>
                <a:spcPts val="0"/>
              </a:spcBef>
              <a:spcAft>
                <a:spcPts val="0"/>
              </a:spcAft>
              <a:buClr>
                <a:schemeClr val="dk1"/>
              </a:buClr>
              <a:buSzPts val="1200"/>
              <a:buFont typeface="Arial" panose="020B0604020202020204" pitchFamily="34" charset="0"/>
              <a:buChar char="•"/>
            </a:pPr>
            <a:r>
              <a:rPr lang="en-US" dirty="0"/>
              <a:t>NC Sock client has a unique product and has been successful with this business strategy. Visits units on base.</a:t>
            </a:r>
          </a:p>
        </p:txBody>
      </p:sp>
      <p:sp>
        <p:nvSpPr>
          <p:cNvPr id="321" name="Google Shape;32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Reduces administrative burdens……Give contracting options for commercial purchases…….Help Set Asides……Compares quote and prices</a:t>
            </a:r>
          </a:p>
          <a:p>
            <a:pPr marL="0" lvl="0" indent="0" algn="l" rtl="0">
              <a:spcBef>
                <a:spcPts val="0"/>
              </a:spcBef>
              <a:spcAft>
                <a:spcPts val="0"/>
              </a:spcAft>
              <a:buClr>
                <a:schemeClr val="dk1"/>
              </a:buClr>
              <a:buSzPts val="1200"/>
              <a:buFont typeface="Calibri"/>
              <a:buNone/>
            </a:pPr>
            <a:r>
              <a:rPr lang="en-US" dirty="0"/>
              <a:t>Must go to a Small Business</a:t>
            </a:r>
          </a:p>
          <a:p>
            <a:pPr marL="0" lvl="0" indent="0" algn="l" rtl="0">
              <a:spcBef>
                <a:spcPts val="0"/>
              </a:spcBef>
              <a:spcAft>
                <a:spcPts val="0"/>
              </a:spcAft>
              <a:buClr>
                <a:schemeClr val="dk1"/>
              </a:buClr>
              <a:buSzPts val="1200"/>
              <a:buFont typeface="Calibri"/>
              <a:buNone/>
            </a:pPr>
            <a:endParaRPr lang="en-US" dirty="0"/>
          </a:p>
        </p:txBody>
      </p:sp>
      <p:sp>
        <p:nvSpPr>
          <p:cNvPr id="333" name="Google Shape;33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Posted as a competitive bid.</a:t>
            </a:r>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r>
              <a:rPr lang="en-US" dirty="0"/>
              <a:t>Must go a Small Business</a:t>
            </a:r>
            <a:endParaRPr dirty="0"/>
          </a:p>
        </p:txBody>
      </p:sp>
      <p:sp>
        <p:nvSpPr>
          <p:cNvPr id="345" name="Google Shape;34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This is a business decision. In the short time today I wanted to provide you with an overview of the business opportunity.</a:t>
            </a:r>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r>
              <a:rPr lang="en-US" dirty="0"/>
              <a:t>It may not be for your business. I did prepare this deck so if interested, you could pass this on to a company team member to get you started. The deck includes website references and checklist references that can assist you. </a:t>
            </a:r>
            <a:endParaRPr dirty="0"/>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Pay particular attention to what the government is asking and only answer those questions.</a:t>
            </a:r>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r>
              <a:rPr lang="en-US" dirty="0"/>
              <a:t>This is not the time to add why your product is better, ect.   Keep in mind most contracting officers don’t even fully understand textiles. Answer the questions, give your best quote and stop! </a:t>
            </a:r>
            <a:endParaRPr dirty="0"/>
          </a:p>
        </p:txBody>
      </p:sp>
      <p:sp>
        <p:nvSpPr>
          <p:cNvPr id="357" name="Google Shape;35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381" name="Google Shape;38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panose="020B0604020202020204" pitchFamily="34" charset="0"/>
              <a:buNone/>
            </a:pPr>
            <a:r>
              <a:rPr lang="en-US" dirty="0"/>
              <a:t>Next Slide shows them all…..</a:t>
            </a:r>
            <a:endParaRPr dirty="0"/>
          </a:p>
        </p:txBody>
      </p:sp>
      <p:sp>
        <p:nvSpPr>
          <p:cNvPr id="393" name="Google Shape;39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Very Important</a:t>
            </a:r>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r>
              <a:rPr lang="en-US" dirty="0"/>
              <a:t>I teamed up with Lockeed Martin. It was great business and lasted 8 years. </a:t>
            </a:r>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r>
              <a:rPr lang="en-US" dirty="0"/>
              <a:t>They were the prime and we were issued a commercial contract from them.</a:t>
            </a:r>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r>
              <a:rPr lang="en-US" dirty="0"/>
              <a:t>We helped them meet their Set Aside requirements. </a:t>
            </a:r>
          </a:p>
        </p:txBody>
      </p:sp>
      <p:sp>
        <p:nvSpPr>
          <p:cNvPr id="532" name="Google Shape;53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List NAICS code descriptions and separate this into two slides. Remove surgical numbers.</a:t>
            </a:r>
            <a:endParaRPr dirty="0"/>
          </a:p>
        </p:txBody>
      </p:sp>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841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List NAICS code descriptions and separate this into two slides. Remove surgical numbers.</a:t>
            </a:r>
            <a:endParaRPr dirty="0"/>
          </a:p>
        </p:txBody>
      </p:sp>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841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List NAICS code descriptions and separate this into two slides. Remove surgical numbers.</a:t>
            </a:r>
            <a:endParaRPr dirty="0"/>
          </a:p>
        </p:txBody>
      </p:sp>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841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Slide for future reference</a:t>
            </a:r>
            <a:endParaRPr dirty="0"/>
          </a:p>
        </p:txBody>
      </p:sp>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A NAICS Code tells the Government what business you are in.</a:t>
            </a:r>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r>
              <a:rPr lang="en-US" dirty="0"/>
              <a:t>Analogy- NAICS Code is like an address……it’s a city or Zip Code</a:t>
            </a:r>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r>
              <a:rPr lang="en-US" dirty="0"/>
              <a:t>A Product Service Code is like the Street Address. </a:t>
            </a:r>
          </a:p>
        </p:txBody>
      </p:sp>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86493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Business.defense.gov is the reference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“Programs”- DOD Prime Contractor Directory…..</a:t>
            </a:r>
            <a:endParaRPr dirty="0"/>
          </a:p>
        </p:txBody>
      </p:sp>
      <p:sp>
        <p:nvSpPr>
          <p:cNvPr id="568" name="Google Shape;56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Located in Phily. DLA Aviation</a:t>
            </a:r>
          </a:p>
          <a:p>
            <a:pPr marL="0" lvl="0" indent="0" algn="l" rtl="0">
              <a:spcBef>
                <a:spcPts val="0"/>
              </a:spcBef>
              <a:spcAft>
                <a:spcPts val="0"/>
              </a:spcAft>
              <a:buClr>
                <a:schemeClr val="dk1"/>
              </a:buClr>
              <a:buSzPts val="1200"/>
              <a:buFont typeface="Calibri"/>
              <a:buNone/>
            </a:pPr>
            <a:r>
              <a:rPr lang="en-US" dirty="0"/>
              <a:t>Land and Maritime</a:t>
            </a:r>
          </a:p>
          <a:p>
            <a:pPr marL="0" lvl="0" indent="0" algn="l" rtl="0">
              <a:spcBef>
                <a:spcPts val="0"/>
              </a:spcBef>
              <a:spcAft>
                <a:spcPts val="0"/>
              </a:spcAft>
              <a:buClr>
                <a:schemeClr val="dk1"/>
              </a:buClr>
              <a:buSzPts val="1200"/>
              <a:buFont typeface="Calibri"/>
              <a:buNone/>
            </a:pPr>
            <a:r>
              <a:rPr lang="en-US" dirty="0"/>
              <a:t>Troop Support- (Clothing and Textiles, Construction, Subsistence (food), Medical) – FY 22 19.2 billion dollars in purchases</a:t>
            </a:r>
          </a:p>
          <a:p>
            <a:pPr marL="0" lvl="0" indent="0" algn="l" rtl="0">
              <a:spcBef>
                <a:spcPts val="0"/>
              </a:spcBef>
              <a:spcAft>
                <a:spcPts val="0"/>
              </a:spcAft>
              <a:buClr>
                <a:schemeClr val="dk1"/>
              </a:buClr>
              <a:buSzPts val="1200"/>
              <a:buFont typeface="Calibri"/>
              <a:buNone/>
            </a:pPr>
            <a:r>
              <a:rPr lang="en-US" dirty="0"/>
              <a:t>Energy</a:t>
            </a:r>
          </a:p>
          <a:p>
            <a:pPr marL="0" lvl="0" indent="0" algn="l" rtl="0">
              <a:spcBef>
                <a:spcPts val="0"/>
              </a:spcBef>
              <a:spcAft>
                <a:spcPts val="0"/>
              </a:spcAft>
              <a:buClr>
                <a:schemeClr val="dk1"/>
              </a:buClr>
              <a:buSzPts val="1200"/>
              <a:buFont typeface="Calibri"/>
              <a:buNone/>
            </a:pPr>
            <a:r>
              <a:rPr lang="en-US" dirty="0"/>
              <a:t>Business Systems</a:t>
            </a:r>
            <a:endParaRPr dirty="0"/>
          </a:p>
        </p:txBody>
      </p:sp>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Berry goes all the way back to the fiber!</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4795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NCMBC.US is the website. </a:t>
            </a:r>
            <a:endParaRPr dirty="0"/>
          </a:p>
        </p:txBody>
      </p:sp>
      <p:sp>
        <p:nvSpPr>
          <p:cNvPr id="685" name="Google Shape;685;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Checklist on our Website……..good ready reference</a:t>
            </a:r>
            <a:endParaRPr dirty="0"/>
          </a:p>
        </p:txBody>
      </p:sp>
      <p:sp>
        <p:nvSpPr>
          <p:cNvPr id="726" name="Google Shape;726;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731" name="Google Shape;731;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What is SAM.Gov?</a:t>
            </a:r>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r>
              <a:rPr lang="en-US" dirty="0"/>
              <a:t>Active Link to a Checklist- takes between 2-3 hours to register. </a:t>
            </a:r>
            <a:endParaRPr dirty="0"/>
          </a:p>
        </p:txBody>
      </p:sp>
      <p:sp>
        <p:nvSpPr>
          <p:cNvPr id="779" name="Google Shape;779;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755" name="Google Shape;755;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List NAICS code descriptions and separate this into two slides. Remove surgical numbers.</a:t>
            </a:r>
            <a:endParaRPr dirty="0"/>
          </a:p>
        </p:txBody>
      </p:sp>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832637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Add PSC Descriptions – remove surgical PSC Codes. </a:t>
            </a:r>
            <a:endParaRPr dirty="0"/>
          </a:p>
        </p:txBody>
      </p:sp>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48789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Here is the landing page- pretty simple website to navigate. </a:t>
            </a:r>
            <a:endParaRPr dirty="0"/>
          </a:p>
        </p:txBody>
      </p:sp>
      <p:sp>
        <p:nvSpPr>
          <p:cNvPr id="791" name="Google Shape;791;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panose="020B0604020202020204" pitchFamily="34" charset="0"/>
              <a:buChar char="•"/>
            </a:pPr>
            <a:r>
              <a:rPr lang="en-US" dirty="0"/>
              <a:t>Maybe one  (or two) slide(s) that briefly describe(s) each type of notice</a:t>
            </a:r>
          </a:p>
          <a:p>
            <a:pPr marL="171450" lvl="0" indent="-171450" algn="l" rtl="0">
              <a:spcBef>
                <a:spcPts val="0"/>
              </a:spcBef>
              <a:spcAft>
                <a:spcPts val="0"/>
              </a:spcAft>
              <a:buClr>
                <a:schemeClr val="dk1"/>
              </a:buClr>
              <a:buSzPts val="1200"/>
              <a:buFont typeface="Arial" panose="020B0604020202020204" pitchFamily="34" charset="0"/>
              <a:buChar char="•"/>
            </a:pPr>
            <a:r>
              <a:rPr lang="en-US" dirty="0"/>
              <a:t>Wouldn’t spend much time on it</a:t>
            </a:r>
          </a:p>
          <a:p>
            <a:pPr marL="171450" lvl="0" indent="-171450" algn="l" rtl="0">
              <a:spcBef>
                <a:spcPts val="0"/>
              </a:spcBef>
              <a:spcAft>
                <a:spcPts val="0"/>
              </a:spcAft>
              <a:buClr>
                <a:schemeClr val="dk1"/>
              </a:buClr>
              <a:buSzPts val="1200"/>
              <a:buFont typeface="Arial" panose="020B0604020202020204" pitchFamily="34" charset="0"/>
              <a:buChar char="•"/>
            </a:pPr>
            <a:r>
              <a:rPr lang="en-US" dirty="0"/>
              <a:t>https://www.fsd.gov/gsafsd_sp?id=gsafsd_kb_articles&amp;sys_id=1807b0651bdaed100ca4a97ae54bcb67</a:t>
            </a:r>
          </a:p>
          <a:p>
            <a:pPr marL="628650" lvl="1" indent="-171450" algn="l" rtl="0">
              <a:spcBef>
                <a:spcPts val="0"/>
              </a:spcBef>
              <a:spcAft>
                <a:spcPts val="0"/>
              </a:spcAft>
              <a:buClr>
                <a:schemeClr val="dk1"/>
              </a:buClr>
              <a:buSzPts val="1200"/>
              <a:buFont typeface="Arial" panose="020B0604020202020204" pitchFamily="34" charset="0"/>
              <a:buChar char="•"/>
            </a:pPr>
            <a:r>
              <a:rPr lang="en-US" dirty="0"/>
              <a:t>Provides all 9 </a:t>
            </a:r>
            <a:r>
              <a:rPr lang="en-US" sz="1200" b="0" i="0" u="none" strike="noStrike" cap="none" dirty="0">
                <a:solidFill>
                  <a:schemeClr val="dk1"/>
                </a:solidFill>
                <a:effectLst/>
                <a:latin typeface="Calibri"/>
                <a:ea typeface="Calibri"/>
                <a:cs typeface="Calibri"/>
                <a:sym typeface="Calibri"/>
              </a:rPr>
              <a:t>contract opportunity notice types available in SAM.gov</a:t>
            </a:r>
            <a:endParaRPr lang="en-US" dirty="0"/>
          </a:p>
          <a:p>
            <a:pPr marL="171450" lvl="0" indent="-171450" algn="l" rtl="0">
              <a:spcBef>
                <a:spcPts val="0"/>
              </a:spcBef>
              <a:spcAft>
                <a:spcPts val="0"/>
              </a:spcAft>
              <a:buClr>
                <a:schemeClr val="dk1"/>
              </a:buClr>
              <a:buSzPts val="1200"/>
              <a:buFont typeface="Arial" panose="020B0604020202020204" pitchFamily="34" charset="0"/>
              <a:buChar char="•"/>
            </a:pPr>
            <a:r>
              <a:rPr lang="en-US" dirty="0"/>
              <a:t>Recommend responding to sources sought and presolicitations because they are trying to determine an acquisition strategy which may include making it a small business set-aside</a:t>
            </a:r>
          </a:p>
          <a:p>
            <a:pPr marL="628650" lvl="1" indent="-171450" algn="l" rtl="0">
              <a:spcBef>
                <a:spcPts val="0"/>
              </a:spcBef>
              <a:spcAft>
                <a:spcPts val="0"/>
              </a:spcAft>
              <a:buClr>
                <a:schemeClr val="dk1"/>
              </a:buClr>
              <a:buSzPts val="1200"/>
              <a:buFont typeface="Arial" panose="020B0604020202020204" pitchFamily="34" charset="0"/>
              <a:buChar char="•"/>
            </a:pPr>
            <a:r>
              <a:rPr lang="en-US" dirty="0"/>
              <a:t>Also an opportunity to help “shape” the procurement</a:t>
            </a:r>
            <a:endParaRPr dirty="0"/>
          </a:p>
        </p:txBody>
      </p:sp>
      <p:sp>
        <p:nvSpPr>
          <p:cNvPr id="820" name="Google Shape;820;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5039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Total textile companies- Texas, California then North Carolina</a:t>
            </a:r>
          </a:p>
          <a:p>
            <a:pPr>
              <a:buFont typeface="Arial" panose="020B0604020202020204" pitchFamily="34" charset="0"/>
              <a:buChar char="•"/>
            </a:pPr>
            <a:endParaRPr lang="en-US" dirty="0"/>
          </a:p>
          <a:p>
            <a:pPr>
              <a:buFont typeface="Arial" panose="020B0604020202020204" pitchFamily="34" charset="0"/>
              <a:buChar char="•"/>
            </a:pPr>
            <a:r>
              <a:rPr lang="en-US" dirty="0"/>
              <a:t>Awards- 1. Virginia 2. Illinois 3. Florida 4. Massachusetts 5. North Carolina</a:t>
            </a:r>
          </a:p>
          <a:p>
            <a:pPr>
              <a:buFont typeface="Arial" panose="020B0604020202020204" pitchFamily="34" charset="0"/>
              <a:buChar char="•"/>
            </a:pPr>
            <a:endParaRPr lang="en-US" dirty="0"/>
          </a:p>
          <a:p>
            <a:pPr>
              <a:buFont typeface="Arial" panose="020B0604020202020204" pitchFamily="34" charset="0"/>
              <a:buChar char="•"/>
            </a:pPr>
            <a:r>
              <a:rPr lang="en-US" dirty="0"/>
              <a:t>FY23 = 5202 by NAICS alone </a:t>
            </a:r>
          </a:p>
          <a:p>
            <a:pPr>
              <a:buFont typeface="Arial" panose="020B0604020202020204" pitchFamily="34" charset="0"/>
              <a:buChar char="•"/>
            </a:pPr>
            <a:r>
              <a:rPr lang="en-US" dirty="0"/>
              <a:t>North Carolina (2,058 businesses), California (1,595 businesses) and Georgia (1,102 businesses) are the States with the most number of Textile Mills businesses in the US.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66324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panose="020B0604020202020204" pitchFamily="34" charset="0"/>
              <a:buChar char="•"/>
            </a:pPr>
            <a:r>
              <a:rPr lang="en-US" dirty="0"/>
              <a:t>Pay Attention and Respond</a:t>
            </a:r>
            <a:endParaRPr dirty="0"/>
          </a:p>
        </p:txBody>
      </p:sp>
      <p:sp>
        <p:nvSpPr>
          <p:cNvPr id="820" name="Google Shape;820;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832" name="Google Shape;832;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844" name="Google Shape;844;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856" name="Google Shape;856;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panose="020B0604020202020204" pitchFamily="34" charset="0"/>
              <a:buNone/>
            </a:pPr>
            <a:endParaRPr dirty="0"/>
          </a:p>
        </p:txBody>
      </p:sp>
      <p:sp>
        <p:nvSpPr>
          <p:cNvPr id="892" name="Google Shape;892;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panose="020B0604020202020204" pitchFamily="34" charset="0"/>
              <a:buNone/>
            </a:pPr>
            <a:r>
              <a:rPr lang="en-US" dirty="0"/>
              <a:t>The next slide shows you a typical SAM.GOV search</a:t>
            </a:r>
          </a:p>
        </p:txBody>
      </p:sp>
      <p:sp>
        <p:nvSpPr>
          <p:cNvPr id="904" name="Google Shape;904;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Last But not Least- NETWORK</a:t>
            </a:r>
            <a:endParaRPr dirty="0"/>
          </a:p>
        </p:txBody>
      </p:sp>
      <p:sp>
        <p:nvSpPr>
          <p:cNvPr id="690" name="Google Shape;690;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5:notes"/>
          <p:cNvSpPr txBox="1">
            <a:spLocks noGrp="1"/>
          </p:cNvSpPr>
          <p:nvPr>
            <p:ph type="body" idx="1"/>
          </p:nvPr>
        </p:nvSpPr>
        <p:spPr>
          <a:xfrm>
            <a:off x="688182" y="4415790"/>
            <a:ext cx="5505450" cy="4183380"/>
          </a:xfrm>
          <a:prstGeom prst="rect">
            <a:avLst/>
          </a:prstGeom>
        </p:spPr>
        <p:txBody>
          <a:bodyPr spcFirstLastPara="1" wrap="square" lIns="92431" tIns="92431" rIns="92431" bIns="92431" anchor="t" anchorCtr="0">
            <a:noAutofit/>
          </a:bodyPr>
          <a:lstStyle/>
          <a:p>
            <a:endParaRPr dirty="0"/>
          </a:p>
        </p:txBody>
      </p:sp>
      <p:sp>
        <p:nvSpPr>
          <p:cNvPr id="266" name="Google Shape;266;p15: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76210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75" name="Google Shape;67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panose="020B0604020202020204" pitchFamily="34" charset="0"/>
              <a:buNone/>
            </a:pPr>
            <a:r>
              <a:rPr lang="en-US" dirty="0"/>
              <a:t>Active References- Last Slide. </a:t>
            </a:r>
          </a:p>
        </p:txBody>
      </p:sp>
      <p:sp>
        <p:nvSpPr>
          <p:cNvPr id="808" name="Google Shape;808;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2873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panose="020B0604020202020204" pitchFamily="34" charset="0"/>
              <a:buChar char="•"/>
            </a:pPr>
            <a:r>
              <a:rPr lang="en-US" dirty="0"/>
              <a:t>NCMBC purpose is to inform NC businesses about these opportunities; help them pursue and win them and support the successful execution of these contracts</a:t>
            </a:r>
          </a:p>
          <a:p>
            <a:pPr marL="171450" lvl="0" indent="-171450" algn="l" rtl="0">
              <a:spcBef>
                <a:spcPts val="0"/>
              </a:spcBef>
              <a:spcAft>
                <a:spcPts val="0"/>
              </a:spcAft>
              <a:buClr>
                <a:schemeClr val="dk1"/>
              </a:buClr>
              <a:buSzPts val="1200"/>
              <a:buFont typeface="Arial" panose="020B0604020202020204" pitchFamily="34" charset="0"/>
              <a:buChar char="•"/>
            </a:pPr>
            <a:r>
              <a:rPr lang="en-US" dirty="0"/>
              <a:t>Successful execution will lead to growing number of contract wins</a:t>
            </a:r>
          </a:p>
          <a:p>
            <a:pPr marL="171450" lvl="0" indent="-171450" algn="l" rtl="0">
              <a:spcBef>
                <a:spcPts val="0"/>
              </a:spcBef>
              <a:spcAft>
                <a:spcPts val="0"/>
              </a:spcAft>
              <a:buClr>
                <a:schemeClr val="dk1"/>
              </a:buClr>
              <a:buSzPts val="1200"/>
              <a:buFont typeface="Arial" panose="020B0604020202020204" pitchFamily="34" charset="0"/>
              <a:buChar char="•"/>
            </a:pPr>
            <a:r>
              <a:rPr lang="en-US" dirty="0"/>
              <a:t>“Success begets success”</a:t>
            </a:r>
          </a:p>
          <a:p>
            <a:pPr marL="171450" lvl="0" indent="-171450" algn="l" rtl="0">
              <a:spcBef>
                <a:spcPts val="0"/>
              </a:spcBef>
              <a:spcAft>
                <a:spcPts val="0"/>
              </a:spcAft>
              <a:buClr>
                <a:schemeClr val="dk1"/>
              </a:buClr>
              <a:buSzPts val="1200"/>
              <a:buFont typeface="Arial" panose="020B0604020202020204" pitchFamily="34" charset="0"/>
              <a:buChar char="•"/>
            </a:pPr>
            <a:endParaRPr lang="en-US" dirty="0"/>
          </a:p>
          <a:p>
            <a:pPr marL="171450" lvl="0" indent="-171450" algn="l" rtl="0">
              <a:spcBef>
                <a:spcPts val="0"/>
              </a:spcBef>
              <a:spcAft>
                <a:spcPts val="0"/>
              </a:spcAft>
              <a:buClr>
                <a:schemeClr val="dk1"/>
              </a:buClr>
              <a:buSzPts val="1200"/>
              <a:buFont typeface="Arial" panose="020B0604020202020204" pitchFamily="34" charset="0"/>
              <a:buChar char="•"/>
            </a:pPr>
            <a:r>
              <a:rPr lang="en-US" dirty="0"/>
              <a:t>Only statewide agency….formed in 2005</a:t>
            </a:r>
            <a:endParaRPr dirty="0"/>
          </a:p>
        </p:txBody>
      </p:sp>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0673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598" name="Google Shape;59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7" name="Google Shape;14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Busy Slide- added for reference…</a:t>
            </a:r>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r>
              <a:rPr lang="en-US" dirty="0"/>
              <a:t>State divided into Geographical areas….then overlap by Industry Professionals</a:t>
            </a:r>
            <a:endParaRPr dirty="0"/>
          </a:p>
        </p:txBody>
      </p:sp>
      <p:sp>
        <p:nvSpPr>
          <p:cNvPr id="619" name="Google Shape;61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What is #1 business sector for North Carolina?- Agriculture</a:t>
            </a:r>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r>
              <a:rPr lang="en-US" dirty="0"/>
              <a:t>Recognized across DOD as the innovation leader for textiles</a:t>
            </a:r>
          </a:p>
          <a:p>
            <a:pPr marL="0" lvl="0" indent="0" algn="l" rtl="0">
              <a:spcBef>
                <a:spcPts val="0"/>
              </a:spcBef>
              <a:spcAft>
                <a:spcPts val="0"/>
              </a:spcAft>
              <a:buClr>
                <a:schemeClr val="dk1"/>
              </a:buClr>
              <a:buSzPts val="1200"/>
              <a:buFont typeface="Calibri"/>
              <a:buNone/>
            </a:pPr>
            <a:endParaRPr dirty="0"/>
          </a:p>
        </p:txBody>
      </p:sp>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484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8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8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8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9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9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CE250-D5C1-48AC-83EE-44704806BC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66C502-D24F-4A3F-B03C-A76A0A1CC9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C5B6A14-A53C-4E97-9998-5922684C3C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E0CA11-F759-4E4E-B2D6-C336C69C0182}"/>
              </a:ext>
            </a:extLst>
          </p:cNvPr>
          <p:cNvSpPr>
            <a:spLocks noGrp="1"/>
          </p:cNvSpPr>
          <p:nvPr>
            <p:ph type="dt" sz="half" idx="10"/>
          </p:nvPr>
        </p:nvSpPr>
        <p:spPr/>
        <p:txBody>
          <a:bodyPr/>
          <a:lstStyle/>
          <a:p>
            <a:fld id="{9568A548-F9AF-4DAA-BBB9-AD4040A1394F}" type="datetimeFigureOut">
              <a:rPr lang="en-US" smtClean="0"/>
              <a:t>4/30/24</a:t>
            </a:fld>
            <a:endParaRPr lang="en-US" dirty="0"/>
          </a:p>
        </p:txBody>
      </p:sp>
      <p:sp>
        <p:nvSpPr>
          <p:cNvPr id="6" name="Footer Placeholder 5">
            <a:extLst>
              <a:ext uri="{FF2B5EF4-FFF2-40B4-BE49-F238E27FC236}">
                <a16:creationId xmlns:a16="http://schemas.microsoft.com/office/drawing/2014/main" id="{581B3CFA-1345-450A-89CA-B095FF0B44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4BBD42-6761-4F86-BD6B-ACDCE372452C}"/>
              </a:ext>
            </a:extLst>
          </p:cNvPr>
          <p:cNvSpPr>
            <a:spLocks noGrp="1"/>
          </p:cNvSpPr>
          <p:nvPr>
            <p:ph type="sldNum" sz="quarter" idx="12"/>
          </p:nvPr>
        </p:nvSpPr>
        <p:spPr/>
        <p:txBody>
          <a:bodyPr/>
          <a:lstStyle/>
          <a:p>
            <a:fld id="{26BFA383-E158-4FF6-936C-E20DDABAE7DB}" type="slidenum">
              <a:rPr lang="en-US" smtClean="0"/>
              <a:t>‹#›</a:t>
            </a:fld>
            <a:endParaRPr lang="en-US" dirty="0"/>
          </a:p>
        </p:txBody>
      </p:sp>
    </p:spTree>
    <p:extLst>
      <p:ext uri="{BB962C8B-B14F-4D97-AF65-F5344CB8AC3E}">
        <p14:creationId xmlns:p14="http://schemas.microsoft.com/office/powerpoint/2010/main" val="2493775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8"/>
        <p:cNvGrpSpPr/>
        <p:nvPr/>
      </p:nvGrpSpPr>
      <p:grpSpPr>
        <a:xfrm>
          <a:off x="0" y="0"/>
          <a:ext cx="0" cy="0"/>
          <a:chOff x="0" y="0"/>
          <a:chExt cx="0" cy="0"/>
        </a:xfrm>
      </p:grpSpPr>
      <p:sp>
        <p:nvSpPr>
          <p:cNvPr id="19" name="Google Shape;19;p26"/>
          <p:cNvSpPr/>
          <p:nvPr/>
        </p:nvSpPr>
        <p:spPr>
          <a:xfrm>
            <a:off x="5318308" y="0"/>
            <a:ext cx="6873692" cy="6858000"/>
          </a:xfrm>
          <a:custGeom>
            <a:avLst/>
            <a:gdLst/>
            <a:ahLst/>
            <a:cxnLst/>
            <a:rect l="l" t="t" r="r" b="b"/>
            <a:pathLst>
              <a:path w="6873692" h="6858000" extrusionOk="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Play"/>
              <a:ea typeface="Play"/>
              <a:cs typeface="Play"/>
              <a:sym typeface="Play"/>
            </a:endParaRPr>
          </a:p>
        </p:txBody>
      </p:sp>
      <p:sp>
        <p:nvSpPr>
          <p:cNvPr id="20" name="Google Shape;20;p26"/>
          <p:cNvSpPr txBox="1">
            <a:spLocks noGrp="1"/>
          </p:cNvSpPr>
          <p:nvPr>
            <p:ph type="ctrTitle"/>
          </p:nvPr>
        </p:nvSpPr>
        <p:spPr>
          <a:xfrm>
            <a:off x="1143000" y="1181098"/>
            <a:ext cx="8986580" cy="2832404"/>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4800"/>
              <a:buFont typeface="Play"/>
              <a:buNone/>
              <a:defRPr sz="4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6"/>
          <p:cNvSpPr txBox="1">
            <a:spLocks noGrp="1"/>
          </p:cNvSpPr>
          <p:nvPr>
            <p:ph type="subTitle" idx="1"/>
          </p:nvPr>
        </p:nvSpPr>
        <p:spPr>
          <a:xfrm>
            <a:off x="1143000" y="5463522"/>
            <a:ext cx="8986580" cy="650311"/>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Clr>
                <a:schemeClr val="lt1"/>
              </a:buClr>
              <a:buSzPts val="1800"/>
              <a:buNone/>
              <a:defRPr sz="1800"/>
            </a:lvl1pPr>
            <a:lvl2pPr lvl="1" algn="ctr">
              <a:lnSpc>
                <a:spcPct val="120000"/>
              </a:lnSpc>
              <a:spcBef>
                <a:spcPts val="500"/>
              </a:spcBef>
              <a:spcAft>
                <a:spcPts val="0"/>
              </a:spcAft>
              <a:buClr>
                <a:schemeClr val="lt1"/>
              </a:buClr>
              <a:buSzPts val="2000"/>
              <a:buFont typeface="Play"/>
              <a:buNone/>
              <a:defRPr sz="2000"/>
            </a:lvl2pPr>
            <a:lvl3pPr lvl="2" algn="ctr">
              <a:lnSpc>
                <a:spcPct val="120000"/>
              </a:lnSpc>
              <a:spcBef>
                <a:spcPts val="500"/>
              </a:spcBef>
              <a:spcAft>
                <a:spcPts val="0"/>
              </a:spcAft>
              <a:buClr>
                <a:schemeClr val="lt1"/>
              </a:buClr>
              <a:buSzPts val="1800"/>
              <a:buNone/>
              <a:defRPr sz="1800"/>
            </a:lvl3pPr>
            <a:lvl4pPr lvl="3" algn="ctr">
              <a:lnSpc>
                <a:spcPct val="120000"/>
              </a:lnSpc>
              <a:spcBef>
                <a:spcPts val="500"/>
              </a:spcBef>
              <a:spcAft>
                <a:spcPts val="0"/>
              </a:spcAft>
              <a:buClr>
                <a:schemeClr val="lt1"/>
              </a:buClr>
              <a:buSzPts val="1600"/>
              <a:buFont typeface="Play"/>
              <a:buNone/>
              <a:defRPr sz="1600"/>
            </a:lvl4pPr>
            <a:lvl5pPr lvl="4" algn="ctr">
              <a:lnSpc>
                <a:spcPct val="12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2" name="Google Shape;22;p26"/>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 name="Google Shape;23;p26"/>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 name="Google Shape;24;p26"/>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cxnSp>
        <p:nvCxnSpPr>
          <p:cNvPr id="25" name="Google Shape;25;p26"/>
          <p:cNvCxnSpPr/>
          <p:nvPr/>
        </p:nvCxnSpPr>
        <p:spPr>
          <a:xfrm>
            <a:off x="1188357" y="5151666"/>
            <a:ext cx="9822543" cy="0"/>
          </a:xfrm>
          <a:prstGeom prst="straightConnector1">
            <a:avLst/>
          </a:prstGeom>
          <a:noFill/>
          <a:ln w="1270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3335149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27"/>
          <p:cNvSpPr txBox="1">
            <a:spLocks noGrp="1"/>
          </p:cNvSpPr>
          <p:nvPr>
            <p:ph type="title"/>
          </p:nvPr>
        </p:nvSpPr>
        <p:spPr>
          <a:xfrm>
            <a:off x="1143000" y="872935"/>
            <a:ext cx="9905999" cy="1360898"/>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7"/>
          <p:cNvSpPr txBox="1">
            <a:spLocks noGrp="1"/>
          </p:cNvSpPr>
          <p:nvPr>
            <p:ph type="body" idx="1"/>
          </p:nvPr>
        </p:nvSpPr>
        <p:spPr>
          <a:xfrm>
            <a:off x="1143000" y="2332026"/>
            <a:ext cx="9905999" cy="356711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228600" algn="l">
              <a:lnSpc>
                <a:spcPct val="120000"/>
              </a:lnSpc>
              <a:spcBef>
                <a:spcPts val="500"/>
              </a:spcBef>
              <a:spcAft>
                <a:spcPts val="0"/>
              </a:spcAft>
              <a:buClr>
                <a:schemeClr val="lt1"/>
              </a:buClr>
              <a:buSzPts val="1800"/>
              <a:buNone/>
              <a:defRPr/>
            </a:lvl2pPr>
            <a:lvl3pPr marL="1371600" lvl="2" indent="-342900" algn="l">
              <a:lnSpc>
                <a:spcPct val="120000"/>
              </a:lnSpc>
              <a:spcBef>
                <a:spcPts val="500"/>
              </a:spcBef>
              <a:spcAft>
                <a:spcPts val="0"/>
              </a:spcAft>
              <a:buClr>
                <a:schemeClr val="lt1"/>
              </a:buClr>
              <a:buSzPts val="1800"/>
              <a:buChar char="•"/>
              <a:defRPr/>
            </a:lvl3pPr>
            <a:lvl4pPr marL="1828800" lvl="3" indent="-228600" algn="l">
              <a:lnSpc>
                <a:spcPct val="120000"/>
              </a:lnSpc>
              <a:spcBef>
                <a:spcPts val="500"/>
              </a:spcBef>
              <a:spcAft>
                <a:spcPts val="0"/>
              </a:spcAft>
              <a:buClr>
                <a:schemeClr val="lt1"/>
              </a:buClr>
              <a:buSzPts val="1800"/>
              <a:buNone/>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9" name="Google Shape;29;p27"/>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27"/>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27"/>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517188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2"/>
        <p:cNvGrpSpPr/>
        <p:nvPr/>
      </p:nvGrpSpPr>
      <p:grpSpPr>
        <a:xfrm>
          <a:off x="0" y="0"/>
          <a:ext cx="0" cy="0"/>
          <a:chOff x="0" y="0"/>
          <a:chExt cx="0" cy="0"/>
        </a:xfrm>
      </p:grpSpPr>
      <p:sp>
        <p:nvSpPr>
          <p:cNvPr id="33" name="Google Shape;33;p30"/>
          <p:cNvSpPr txBox="1">
            <a:spLocks noGrp="1"/>
          </p:cNvSpPr>
          <p:nvPr>
            <p:ph type="title"/>
          </p:nvPr>
        </p:nvSpPr>
        <p:spPr>
          <a:xfrm>
            <a:off x="1143000" y="1709738"/>
            <a:ext cx="8520952" cy="285273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4800"/>
              <a:buFont typeface="Pla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0"/>
          <p:cNvSpPr txBox="1">
            <a:spLocks noGrp="1"/>
          </p:cNvSpPr>
          <p:nvPr>
            <p:ph type="body" idx="1"/>
          </p:nvPr>
        </p:nvSpPr>
        <p:spPr>
          <a:xfrm>
            <a:off x="1143000" y="4589466"/>
            <a:ext cx="8520952" cy="81326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800"/>
              <a:buNone/>
              <a:defRPr sz="1800">
                <a:solidFill>
                  <a:schemeClr val="lt1"/>
                </a:solidFill>
              </a:defRPr>
            </a:lvl1pPr>
            <a:lvl2pPr marL="914400" lvl="1" indent="-228600" algn="l">
              <a:lnSpc>
                <a:spcPct val="120000"/>
              </a:lnSpc>
              <a:spcBef>
                <a:spcPts val="500"/>
              </a:spcBef>
              <a:spcAft>
                <a:spcPts val="0"/>
              </a:spcAft>
              <a:buClr>
                <a:schemeClr val="lt1"/>
              </a:buClr>
              <a:buSzPts val="2000"/>
              <a:buFont typeface="Play"/>
              <a:buNone/>
              <a:defRPr sz="2000">
                <a:solidFill>
                  <a:schemeClr val="lt1"/>
                </a:solidFill>
              </a:defRPr>
            </a:lvl2pPr>
            <a:lvl3pPr marL="1371600" lvl="2" indent="-228600" algn="l">
              <a:lnSpc>
                <a:spcPct val="120000"/>
              </a:lnSpc>
              <a:spcBef>
                <a:spcPts val="500"/>
              </a:spcBef>
              <a:spcAft>
                <a:spcPts val="0"/>
              </a:spcAft>
              <a:buClr>
                <a:schemeClr val="lt1"/>
              </a:buClr>
              <a:buSzPts val="1800"/>
              <a:buNone/>
              <a:defRPr sz="1800">
                <a:solidFill>
                  <a:schemeClr val="lt1"/>
                </a:solidFill>
              </a:defRPr>
            </a:lvl3pPr>
            <a:lvl4pPr marL="1828800" lvl="3" indent="-228600" algn="l">
              <a:lnSpc>
                <a:spcPct val="120000"/>
              </a:lnSpc>
              <a:spcBef>
                <a:spcPts val="500"/>
              </a:spcBef>
              <a:spcAft>
                <a:spcPts val="0"/>
              </a:spcAft>
              <a:buClr>
                <a:schemeClr val="lt1"/>
              </a:buClr>
              <a:buSzPts val="1600"/>
              <a:buFont typeface="Play"/>
              <a:buNone/>
              <a:defRPr sz="1600">
                <a:solidFill>
                  <a:schemeClr val="lt1"/>
                </a:solidFill>
              </a:defRPr>
            </a:lvl4pPr>
            <a:lvl5pPr marL="2286000" lvl="4" indent="-228600" algn="l">
              <a:lnSpc>
                <a:spcPct val="12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35" name="Google Shape;35;p30"/>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30"/>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7" name="Google Shape;37;p30"/>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170784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31"/>
          <p:cNvSpPr txBox="1">
            <a:spLocks noGrp="1"/>
          </p:cNvSpPr>
          <p:nvPr>
            <p:ph type="title"/>
          </p:nvPr>
        </p:nvSpPr>
        <p:spPr>
          <a:xfrm>
            <a:off x="1143000" y="872935"/>
            <a:ext cx="9905999" cy="1360898"/>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1"/>
          <p:cNvSpPr txBox="1">
            <a:spLocks noGrp="1"/>
          </p:cNvSpPr>
          <p:nvPr>
            <p:ph type="body" idx="1"/>
          </p:nvPr>
        </p:nvSpPr>
        <p:spPr>
          <a:xfrm>
            <a:off x="1143000" y="2339501"/>
            <a:ext cx="4798979" cy="355059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228600" algn="l">
              <a:lnSpc>
                <a:spcPct val="120000"/>
              </a:lnSpc>
              <a:spcBef>
                <a:spcPts val="500"/>
              </a:spcBef>
              <a:spcAft>
                <a:spcPts val="0"/>
              </a:spcAft>
              <a:buClr>
                <a:schemeClr val="lt1"/>
              </a:buClr>
              <a:buSzPts val="1800"/>
              <a:buNone/>
              <a:defRPr/>
            </a:lvl2pPr>
            <a:lvl3pPr marL="1371600" lvl="2" indent="-342900" algn="l">
              <a:lnSpc>
                <a:spcPct val="120000"/>
              </a:lnSpc>
              <a:spcBef>
                <a:spcPts val="500"/>
              </a:spcBef>
              <a:spcAft>
                <a:spcPts val="0"/>
              </a:spcAft>
              <a:buClr>
                <a:schemeClr val="lt1"/>
              </a:buClr>
              <a:buSzPts val="1800"/>
              <a:buChar char="•"/>
              <a:defRPr/>
            </a:lvl3pPr>
            <a:lvl4pPr marL="1828800" lvl="3" indent="-228600" algn="l">
              <a:lnSpc>
                <a:spcPct val="120000"/>
              </a:lnSpc>
              <a:spcBef>
                <a:spcPts val="500"/>
              </a:spcBef>
              <a:spcAft>
                <a:spcPts val="0"/>
              </a:spcAft>
              <a:buClr>
                <a:schemeClr val="lt1"/>
              </a:buClr>
              <a:buSzPts val="1800"/>
              <a:buNone/>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31"/>
          <p:cNvSpPr txBox="1">
            <a:spLocks noGrp="1"/>
          </p:cNvSpPr>
          <p:nvPr>
            <p:ph type="body" idx="2"/>
          </p:nvPr>
        </p:nvSpPr>
        <p:spPr>
          <a:xfrm>
            <a:off x="6250020" y="2339501"/>
            <a:ext cx="4798980" cy="355059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228600" algn="l">
              <a:lnSpc>
                <a:spcPct val="120000"/>
              </a:lnSpc>
              <a:spcBef>
                <a:spcPts val="500"/>
              </a:spcBef>
              <a:spcAft>
                <a:spcPts val="0"/>
              </a:spcAft>
              <a:buClr>
                <a:schemeClr val="lt1"/>
              </a:buClr>
              <a:buSzPts val="1800"/>
              <a:buNone/>
              <a:defRPr/>
            </a:lvl2pPr>
            <a:lvl3pPr marL="1371600" lvl="2" indent="-342900" algn="l">
              <a:lnSpc>
                <a:spcPct val="120000"/>
              </a:lnSpc>
              <a:spcBef>
                <a:spcPts val="500"/>
              </a:spcBef>
              <a:spcAft>
                <a:spcPts val="0"/>
              </a:spcAft>
              <a:buClr>
                <a:schemeClr val="lt1"/>
              </a:buClr>
              <a:buSzPts val="1800"/>
              <a:buChar char="•"/>
              <a:defRPr/>
            </a:lvl3pPr>
            <a:lvl4pPr marL="1828800" lvl="3" indent="-228600" algn="l">
              <a:lnSpc>
                <a:spcPct val="120000"/>
              </a:lnSpc>
              <a:spcBef>
                <a:spcPts val="500"/>
              </a:spcBef>
              <a:spcAft>
                <a:spcPts val="0"/>
              </a:spcAft>
              <a:buClr>
                <a:schemeClr val="lt1"/>
              </a:buClr>
              <a:buSzPts val="1800"/>
              <a:buNone/>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 name="Google Shape;42;p31"/>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31"/>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31"/>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258433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32"/>
          <p:cNvSpPr txBox="1">
            <a:spLocks noGrp="1"/>
          </p:cNvSpPr>
          <p:nvPr>
            <p:ph type="title"/>
          </p:nvPr>
        </p:nvSpPr>
        <p:spPr>
          <a:xfrm>
            <a:off x="1143000" y="1133272"/>
            <a:ext cx="9905999" cy="84630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2"/>
          <p:cNvSpPr txBox="1">
            <a:spLocks noGrp="1"/>
          </p:cNvSpPr>
          <p:nvPr>
            <p:ph type="body" idx="1"/>
          </p:nvPr>
        </p:nvSpPr>
        <p:spPr>
          <a:xfrm>
            <a:off x="1142999" y="2067127"/>
            <a:ext cx="4798980" cy="710119"/>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Clr>
                <a:schemeClr val="lt1"/>
              </a:buClr>
              <a:buSzPts val="2000"/>
              <a:buNone/>
              <a:defRPr sz="2000" b="0" cap="none"/>
            </a:lvl1pPr>
            <a:lvl2pPr marL="914400" lvl="1" indent="-228600" algn="l">
              <a:lnSpc>
                <a:spcPct val="120000"/>
              </a:lnSpc>
              <a:spcBef>
                <a:spcPts val="500"/>
              </a:spcBef>
              <a:spcAft>
                <a:spcPts val="0"/>
              </a:spcAft>
              <a:buClr>
                <a:schemeClr val="lt1"/>
              </a:buClr>
              <a:buSzPts val="2000"/>
              <a:buFont typeface="Play"/>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Font typeface="Play"/>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8" name="Google Shape;48;p32"/>
          <p:cNvSpPr txBox="1">
            <a:spLocks noGrp="1"/>
          </p:cNvSpPr>
          <p:nvPr>
            <p:ph type="body" idx="2"/>
          </p:nvPr>
        </p:nvSpPr>
        <p:spPr>
          <a:xfrm>
            <a:off x="1143001" y="2864795"/>
            <a:ext cx="4798978" cy="3025304"/>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228600" algn="l">
              <a:lnSpc>
                <a:spcPct val="120000"/>
              </a:lnSpc>
              <a:spcBef>
                <a:spcPts val="500"/>
              </a:spcBef>
              <a:spcAft>
                <a:spcPts val="0"/>
              </a:spcAft>
              <a:buClr>
                <a:schemeClr val="lt1"/>
              </a:buClr>
              <a:buSzPts val="1800"/>
              <a:buNone/>
              <a:defRPr/>
            </a:lvl2pPr>
            <a:lvl3pPr marL="1371600" lvl="2" indent="-342900" algn="l">
              <a:lnSpc>
                <a:spcPct val="120000"/>
              </a:lnSpc>
              <a:spcBef>
                <a:spcPts val="500"/>
              </a:spcBef>
              <a:spcAft>
                <a:spcPts val="0"/>
              </a:spcAft>
              <a:buClr>
                <a:schemeClr val="lt1"/>
              </a:buClr>
              <a:buSzPts val="1800"/>
              <a:buChar char="•"/>
              <a:defRPr/>
            </a:lvl3pPr>
            <a:lvl4pPr marL="1828800" lvl="3" indent="-228600" algn="l">
              <a:lnSpc>
                <a:spcPct val="120000"/>
              </a:lnSpc>
              <a:spcBef>
                <a:spcPts val="500"/>
              </a:spcBef>
              <a:spcAft>
                <a:spcPts val="0"/>
              </a:spcAft>
              <a:buClr>
                <a:schemeClr val="lt1"/>
              </a:buClr>
              <a:buSzPts val="1800"/>
              <a:buNone/>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9" name="Google Shape;49;p32"/>
          <p:cNvSpPr txBox="1">
            <a:spLocks noGrp="1"/>
          </p:cNvSpPr>
          <p:nvPr>
            <p:ph type="body" idx="3"/>
          </p:nvPr>
        </p:nvSpPr>
        <p:spPr>
          <a:xfrm>
            <a:off x="6250018" y="2067127"/>
            <a:ext cx="4798981" cy="710119"/>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Clr>
                <a:schemeClr val="lt1"/>
              </a:buClr>
              <a:buSzPts val="2000"/>
              <a:buNone/>
              <a:defRPr sz="2000" b="0" cap="none"/>
            </a:lvl1pPr>
            <a:lvl2pPr marL="914400" lvl="1" indent="-228600" algn="l">
              <a:lnSpc>
                <a:spcPct val="120000"/>
              </a:lnSpc>
              <a:spcBef>
                <a:spcPts val="500"/>
              </a:spcBef>
              <a:spcAft>
                <a:spcPts val="0"/>
              </a:spcAft>
              <a:buClr>
                <a:schemeClr val="lt1"/>
              </a:buClr>
              <a:buSzPts val="2000"/>
              <a:buFont typeface="Play"/>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Font typeface="Play"/>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50" name="Google Shape;50;p32"/>
          <p:cNvSpPr txBox="1">
            <a:spLocks noGrp="1"/>
          </p:cNvSpPr>
          <p:nvPr>
            <p:ph type="body" idx="4"/>
          </p:nvPr>
        </p:nvSpPr>
        <p:spPr>
          <a:xfrm>
            <a:off x="6250019" y="2864795"/>
            <a:ext cx="4798982" cy="3025304"/>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228600" algn="l">
              <a:lnSpc>
                <a:spcPct val="120000"/>
              </a:lnSpc>
              <a:spcBef>
                <a:spcPts val="500"/>
              </a:spcBef>
              <a:spcAft>
                <a:spcPts val="0"/>
              </a:spcAft>
              <a:buClr>
                <a:schemeClr val="lt1"/>
              </a:buClr>
              <a:buSzPts val="1800"/>
              <a:buNone/>
              <a:defRPr/>
            </a:lvl2pPr>
            <a:lvl3pPr marL="1371600" lvl="2" indent="-342900" algn="l">
              <a:lnSpc>
                <a:spcPct val="120000"/>
              </a:lnSpc>
              <a:spcBef>
                <a:spcPts val="500"/>
              </a:spcBef>
              <a:spcAft>
                <a:spcPts val="0"/>
              </a:spcAft>
              <a:buClr>
                <a:schemeClr val="lt1"/>
              </a:buClr>
              <a:buSzPts val="1800"/>
              <a:buChar char="•"/>
              <a:defRPr/>
            </a:lvl3pPr>
            <a:lvl4pPr marL="1828800" lvl="3" indent="-228600" algn="l">
              <a:lnSpc>
                <a:spcPct val="120000"/>
              </a:lnSpc>
              <a:spcBef>
                <a:spcPts val="500"/>
              </a:spcBef>
              <a:spcAft>
                <a:spcPts val="0"/>
              </a:spcAft>
              <a:buClr>
                <a:schemeClr val="lt1"/>
              </a:buClr>
              <a:buSzPts val="1800"/>
              <a:buNone/>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1" name="Google Shape;51;p32"/>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32"/>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32"/>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826761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2019300" y="1322615"/>
            <a:ext cx="8175171" cy="4212771"/>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4000"/>
              <a:buFont typeface="Pla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3"/>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33"/>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8" name="Google Shape;58;p33"/>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731480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9"/>
        <p:cNvGrpSpPr/>
        <p:nvPr/>
      </p:nvGrpSpPr>
      <p:grpSpPr>
        <a:xfrm>
          <a:off x="0" y="0"/>
          <a:ext cx="0" cy="0"/>
          <a:chOff x="0" y="0"/>
          <a:chExt cx="0" cy="0"/>
        </a:xfrm>
      </p:grpSpPr>
      <p:sp>
        <p:nvSpPr>
          <p:cNvPr id="60" name="Google Shape;60;p34"/>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1" name="Google Shape;61;p34"/>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2" name="Google Shape;62;p34"/>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719560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63"/>
        <p:cNvGrpSpPr/>
        <p:nvPr/>
      </p:nvGrpSpPr>
      <p:grpSpPr>
        <a:xfrm>
          <a:off x="0" y="0"/>
          <a:ext cx="0" cy="0"/>
          <a:chOff x="0" y="0"/>
          <a:chExt cx="0" cy="0"/>
        </a:xfrm>
      </p:grpSpPr>
      <p:sp>
        <p:nvSpPr>
          <p:cNvPr id="64" name="Google Shape;64;p35"/>
          <p:cNvSpPr txBox="1">
            <a:spLocks noGrp="1"/>
          </p:cNvSpPr>
          <p:nvPr>
            <p:ph type="title"/>
          </p:nvPr>
        </p:nvSpPr>
        <p:spPr>
          <a:xfrm>
            <a:off x="1143000" y="1600200"/>
            <a:ext cx="3932237" cy="1964986"/>
          </a:xfrm>
          <a:prstGeom prst="rect">
            <a:avLst/>
          </a:prstGeom>
          <a:noFill/>
          <a:ln>
            <a:noFill/>
          </a:ln>
        </p:spPr>
        <p:txBody>
          <a:bodyPr spcFirstLastPara="1" wrap="square" lIns="91425" tIns="45700" rIns="91425" bIns="45700" anchor="b" anchorCtr="0">
            <a:normAutofit/>
          </a:bodyPr>
          <a:lstStyle>
            <a:lvl1pPr lvl="0" algn="l">
              <a:lnSpc>
                <a:spcPct val="110000"/>
              </a:lnSpc>
              <a:spcBef>
                <a:spcPts val="0"/>
              </a:spcBef>
              <a:spcAft>
                <a:spcPts val="0"/>
              </a:spcAft>
              <a:buClr>
                <a:schemeClr val="lt1"/>
              </a:buClr>
              <a:buSzPts val="2400"/>
              <a:buFont typeface="Play"/>
              <a:buNone/>
              <a:defRPr sz="2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5"/>
          <p:cNvSpPr txBox="1">
            <a:spLocks noGrp="1"/>
          </p:cNvSpPr>
          <p:nvPr>
            <p:ph type="body" idx="1"/>
          </p:nvPr>
        </p:nvSpPr>
        <p:spPr>
          <a:xfrm>
            <a:off x="5627451" y="987425"/>
            <a:ext cx="5421548"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120000"/>
              </a:lnSpc>
              <a:spcBef>
                <a:spcPts val="1000"/>
              </a:spcBef>
              <a:spcAft>
                <a:spcPts val="0"/>
              </a:spcAft>
              <a:buClr>
                <a:schemeClr val="lt1"/>
              </a:buClr>
              <a:buSzPts val="3200"/>
              <a:buChar char="•"/>
              <a:defRPr sz="3200"/>
            </a:lvl1pPr>
            <a:lvl2pPr marL="914400" lvl="1" indent="-228600" algn="l">
              <a:lnSpc>
                <a:spcPct val="120000"/>
              </a:lnSpc>
              <a:spcBef>
                <a:spcPts val="500"/>
              </a:spcBef>
              <a:spcAft>
                <a:spcPts val="0"/>
              </a:spcAft>
              <a:buClr>
                <a:schemeClr val="lt1"/>
              </a:buClr>
              <a:buSzPts val="2800"/>
              <a:buFont typeface="Play"/>
              <a:buNone/>
              <a:defRPr sz="2800"/>
            </a:lvl2pPr>
            <a:lvl3pPr marL="1371600" lvl="2" indent="-381000" algn="l">
              <a:lnSpc>
                <a:spcPct val="120000"/>
              </a:lnSpc>
              <a:spcBef>
                <a:spcPts val="500"/>
              </a:spcBef>
              <a:spcAft>
                <a:spcPts val="0"/>
              </a:spcAft>
              <a:buClr>
                <a:schemeClr val="lt1"/>
              </a:buClr>
              <a:buSzPts val="2400"/>
              <a:buChar char="•"/>
              <a:defRPr sz="2400"/>
            </a:lvl3pPr>
            <a:lvl4pPr marL="1828800" lvl="3" indent="-228600" algn="l">
              <a:lnSpc>
                <a:spcPct val="120000"/>
              </a:lnSpc>
              <a:spcBef>
                <a:spcPts val="500"/>
              </a:spcBef>
              <a:spcAft>
                <a:spcPts val="0"/>
              </a:spcAft>
              <a:buClr>
                <a:schemeClr val="lt1"/>
              </a:buClr>
              <a:buSzPts val="2000"/>
              <a:buFont typeface="Play"/>
              <a:buNone/>
              <a:defRPr sz="2000"/>
            </a:lvl4pPr>
            <a:lvl5pPr marL="2286000" lvl="4" indent="-355600" algn="l">
              <a:lnSpc>
                <a:spcPct val="12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66" name="Google Shape;66;p35"/>
          <p:cNvSpPr txBox="1">
            <a:spLocks noGrp="1"/>
          </p:cNvSpPr>
          <p:nvPr>
            <p:ph type="body" idx="2"/>
          </p:nvPr>
        </p:nvSpPr>
        <p:spPr>
          <a:xfrm>
            <a:off x="1143000" y="3662464"/>
            <a:ext cx="3932237" cy="2206523"/>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600"/>
              <a:buNone/>
              <a:defRPr sz="1600" i="1"/>
            </a:lvl1pPr>
            <a:lvl2pPr marL="914400" lvl="1" indent="-228600" algn="l">
              <a:lnSpc>
                <a:spcPct val="120000"/>
              </a:lnSpc>
              <a:spcBef>
                <a:spcPts val="500"/>
              </a:spcBef>
              <a:spcAft>
                <a:spcPts val="0"/>
              </a:spcAft>
              <a:buClr>
                <a:schemeClr val="lt1"/>
              </a:buClr>
              <a:buSzPts val="1400"/>
              <a:buFont typeface="Play"/>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Font typeface="Play"/>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7" name="Google Shape;67;p35"/>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8" name="Google Shape;68;p35"/>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9" name="Google Shape;69;p35"/>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601563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70"/>
        <p:cNvGrpSpPr/>
        <p:nvPr/>
      </p:nvGrpSpPr>
      <p:grpSpPr>
        <a:xfrm>
          <a:off x="0" y="0"/>
          <a:ext cx="0" cy="0"/>
          <a:chOff x="0" y="0"/>
          <a:chExt cx="0" cy="0"/>
        </a:xfrm>
      </p:grpSpPr>
      <p:sp>
        <p:nvSpPr>
          <p:cNvPr id="71" name="Google Shape;71;p36"/>
          <p:cNvSpPr>
            <a:spLocks noGrp="1"/>
          </p:cNvSpPr>
          <p:nvPr>
            <p:ph type="pic" idx="2"/>
          </p:nvPr>
        </p:nvSpPr>
        <p:spPr>
          <a:xfrm>
            <a:off x="5513614" y="987425"/>
            <a:ext cx="5535386" cy="4873625"/>
          </a:xfrm>
          <a:prstGeom prst="rect">
            <a:avLst/>
          </a:prstGeom>
          <a:noFill/>
          <a:ln>
            <a:noFill/>
          </a:ln>
        </p:spPr>
      </p:sp>
      <p:sp>
        <p:nvSpPr>
          <p:cNvPr id="72" name="Google Shape;72;p36"/>
          <p:cNvSpPr txBox="1">
            <a:spLocks noGrp="1"/>
          </p:cNvSpPr>
          <p:nvPr>
            <p:ph type="body" idx="1"/>
          </p:nvPr>
        </p:nvSpPr>
        <p:spPr>
          <a:xfrm>
            <a:off x="1143000" y="3657601"/>
            <a:ext cx="3932236" cy="221138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600"/>
              <a:buNone/>
              <a:defRPr sz="1600" i="1"/>
            </a:lvl1pPr>
            <a:lvl2pPr marL="914400" lvl="1" indent="-228600" algn="l">
              <a:lnSpc>
                <a:spcPct val="120000"/>
              </a:lnSpc>
              <a:spcBef>
                <a:spcPts val="500"/>
              </a:spcBef>
              <a:spcAft>
                <a:spcPts val="0"/>
              </a:spcAft>
              <a:buClr>
                <a:schemeClr val="lt1"/>
              </a:buClr>
              <a:buSzPts val="1400"/>
              <a:buFont typeface="Play"/>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Font typeface="Play"/>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73" name="Google Shape;73;p36"/>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4" name="Google Shape;74;p36"/>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5" name="Google Shape;75;p36"/>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76" name="Google Shape;76;p36"/>
          <p:cNvSpPr txBox="1">
            <a:spLocks noGrp="1"/>
          </p:cNvSpPr>
          <p:nvPr>
            <p:ph type="title"/>
          </p:nvPr>
        </p:nvSpPr>
        <p:spPr>
          <a:xfrm>
            <a:off x="1143000" y="1600201"/>
            <a:ext cx="3932236" cy="1959428"/>
          </a:xfrm>
          <a:prstGeom prst="rect">
            <a:avLst/>
          </a:prstGeom>
          <a:noFill/>
          <a:ln>
            <a:noFill/>
          </a:ln>
        </p:spPr>
        <p:txBody>
          <a:bodyPr spcFirstLastPara="1" wrap="square" lIns="91425" tIns="45700" rIns="91425" bIns="45700" anchor="b" anchorCtr="0">
            <a:normAutofit/>
          </a:bodyPr>
          <a:lstStyle>
            <a:lvl1pPr lvl="0" algn="l">
              <a:lnSpc>
                <a:spcPct val="110000"/>
              </a:lnSpc>
              <a:spcBef>
                <a:spcPts val="0"/>
              </a:spcBef>
              <a:spcAft>
                <a:spcPts val="0"/>
              </a:spcAft>
              <a:buClr>
                <a:schemeClr val="lt1"/>
              </a:buClr>
              <a:buSzPts val="2400"/>
              <a:buFont typeface="Play"/>
              <a:buNone/>
              <a:defRPr sz="2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03499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7"/>
        <p:cNvGrpSpPr/>
        <p:nvPr/>
      </p:nvGrpSpPr>
      <p:grpSpPr>
        <a:xfrm>
          <a:off x="0" y="0"/>
          <a:ext cx="0" cy="0"/>
          <a:chOff x="0" y="0"/>
          <a:chExt cx="0" cy="0"/>
        </a:xfrm>
      </p:grpSpPr>
      <p:sp>
        <p:nvSpPr>
          <p:cNvPr id="78" name="Google Shape;78;p37"/>
          <p:cNvSpPr txBox="1">
            <a:spLocks noGrp="1"/>
          </p:cNvSpPr>
          <p:nvPr>
            <p:ph type="title"/>
          </p:nvPr>
        </p:nvSpPr>
        <p:spPr>
          <a:xfrm>
            <a:off x="1143000" y="872935"/>
            <a:ext cx="9905999" cy="1360898"/>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37"/>
          <p:cNvSpPr txBox="1">
            <a:spLocks noGrp="1"/>
          </p:cNvSpPr>
          <p:nvPr>
            <p:ph type="body" idx="1"/>
          </p:nvPr>
        </p:nvSpPr>
        <p:spPr>
          <a:xfrm rot="5400000">
            <a:off x="4312441" y="-837415"/>
            <a:ext cx="3567118" cy="990599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228600" algn="l">
              <a:lnSpc>
                <a:spcPct val="120000"/>
              </a:lnSpc>
              <a:spcBef>
                <a:spcPts val="500"/>
              </a:spcBef>
              <a:spcAft>
                <a:spcPts val="0"/>
              </a:spcAft>
              <a:buClr>
                <a:schemeClr val="lt1"/>
              </a:buClr>
              <a:buSzPts val="1800"/>
              <a:buNone/>
              <a:defRPr/>
            </a:lvl2pPr>
            <a:lvl3pPr marL="1371600" lvl="2" indent="-342900" algn="l">
              <a:lnSpc>
                <a:spcPct val="120000"/>
              </a:lnSpc>
              <a:spcBef>
                <a:spcPts val="500"/>
              </a:spcBef>
              <a:spcAft>
                <a:spcPts val="0"/>
              </a:spcAft>
              <a:buClr>
                <a:schemeClr val="lt1"/>
              </a:buClr>
              <a:buSzPts val="1800"/>
              <a:buChar char="•"/>
              <a:defRPr/>
            </a:lvl3pPr>
            <a:lvl4pPr marL="1828800" lvl="3" indent="-228600" algn="l">
              <a:lnSpc>
                <a:spcPct val="120000"/>
              </a:lnSpc>
              <a:spcBef>
                <a:spcPts val="500"/>
              </a:spcBef>
              <a:spcAft>
                <a:spcPts val="0"/>
              </a:spcAft>
              <a:buClr>
                <a:schemeClr val="lt1"/>
              </a:buClr>
              <a:buSzPts val="1800"/>
              <a:buNone/>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0" name="Google Shape;80;p37"/>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1" name="Google Shape;81;p37"/>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37"/>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485870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3"/>
        <p:cNvGrpSpPr/>
        <p:nvPr/>
      </p:nvGrpSpPr>
      <p:grpSpPr>
        <a:xfrm>
          <a:off x="0" y="0"/>
          <a:ext cx="0" cy="0"/>
          <a:chOff x="0" y="0"/>
          <a:chExt cx="0" cy="0"/>
        </a:xfrm>
      </p:grpSpPr>
      <p:sp>
        <p:nvSpPr>
          <p:cNvPr id="84" name="Google Shape;84;p38"/>
          <p:cNvSpPr txBox="1">
            <a:spLocks noGrp="1"/>
          </p:cNvSpPr>
          <p:nvPr>
            <p:ph type="title"/>
          </p:nvPr>
        </p:nvSpPr>
        <p:spPr>
          <a:xfrm rot="5400000">
            <a:off x="7296149" y="2146976"/>
            <a:ext cx="5029201" cy="2476499"/>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38"/>
          <p:cNvSpPr txBox="1">
            <a:spLocks noGrp="1"/>
          </p:cNvSpPr>
          <p:nvPr>
            <p:ph type="body" idx="1"/>
          </p:nvPr>
        </p:nvSpPr>
        <p:spPr>
          <a:xfrm rot="5400000">
            <a:off x="2290864" y="-277238"/>
            <a:ext cx="5029201" cy="732492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228600" algn="l">
              <a:lnSpc>
                <a:spcPct val="120000"/>
              </a:lnSpc>
              <a:spcBef>
                <a:spcPts val="500"/>
              </a:spcBef>
              <a:spcAft>
                <a:spcPts val="0"/>
              </a:spcAft>
              <a:buClr>
                <a:schemeClr val="lt1"/>
              </a:buClr>
              <a:buSzPts val="1800"/>
              <a:buNone/>
              <a:defRPr/>
            </a:lvl2pPr>
            <a:lvl3pPr marL="1371600" lvl="2" indent="-342900" algn="l">
              <a:lnSpc>
                <a:spcPct val="120000"/>
              </a:lnSpc>
              <a:spcBef>
                <a:spcPts val="500"/>
              </a:spcBef>
              <a:spcAft>
                <a:spcPts val="0"/>
              </a:spcAft>
              <a:buClr>
                <a:schemeClr val="lt1"/>
              </a:buClr>
              <a:buSzPts val="1800"/>
              <a:buChar char="•"/>
              <a:defRPr/>
            </a:lvl3pPr>
            <a:lvl4pPr marL="1828800" lvl="3" indent="-228600" algn="l">
              <a:lnSpc>
                <a:spcPct val="120000"/>
              </a:lnSpc>
              <a:spcBef>
                <a:spcPts val="500"/>
              </a:spcBef>
              <a:spcAft>
                <a:spcPts val="0"/>
              </a:spcAft>
              <a:buClr>
                <a:schemeClr val="lt1"/>
              </a:buClr>
              <a:buSzPts val="1800"/>
              <a:buNone/>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6" name="Google Shape;86;p38"/>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7" name="Google Shape;87;p38"/>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8" name="Google Shape;88;p38"/>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830479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 name="Google Shape;29;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8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8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8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8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8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 name="Google Shape;42;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8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8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8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8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8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1" name="Google Shape;51;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8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8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8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8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88"/>
          <p:cNvSpPr>
            <a:spLocks noGrp="1"/>
          </p:cNvSpPr>
          <p:nvPr>
            <p:ph type="pic" idx="2"/>
          </p:nvPr>
        </p:nvSpPr>
        <p:spPr>
          <a:xfrm>
            <a:off x="5183188" y="987425"/>
            <a:ext cx="6172200" cy="4873625"/>
          </a:xfrm>
          <a:prstGeom prst="rect">
            <a:avLst/>
          </a:prstGeom>
          <a:noFill/>
          <a:ln>
            <a:noFill/>
          </a:ln>
        </p:spPr>
      </p:sp>
      <p:sp>
        <p:nvSpPr>
          <p:cNvPr id="68" name="Google Shape;68;p8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5"/>
          <p:cNvSpPr/>
          <p:nvPr/>
        </p:nvSpPr>
        <p:spPr>
          <a:xfrm>
            <a:off x="9749268" y="4070878"/>
            <a:ext cx="2442733" cy="2787123"/>
          </a:xfrm>
          <a:custGeom>
            <a:avLst/>
            <a:gdLst/>
            <a:ahLst/>
            <a:cxnLst/>
            <a:rect l="l" t="t" r="r" b="b"/>
            <a:pathLst>
              <a:path w="2442733" h="2787123" extrusionOk="0">
                <a:moveTo>
                  <a:pt x="2442733" y="0"/>
                </a:moveTo>
                <a:lnTo>
                  <a:pt x="2442733" y="2787123"/>
                </a:lnTo>
                <a:lnTo>
                  <a:pt x="0" y="278712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Play"/>
              <a:ea typeface="Play"/>
              <a:cs typeface="Play"/>
              <a:sym typeface="Play"/>
            </a:endParaRPr>
          </a:p>
        </p:txBody>
      </p:sp>
      <p:sp>
        <p:nvSpPr>
          <p:cNvPr id="11" name="Google Shape;11;p25"/>
          <p:cNvSpPr/>
          <p:nvPr/>
        </p:nvSpPr>
        <p:spPr>
          <a:xfrm rot="10800000">
            <a:off x="0" y="0"/>
            <a:ext cx="2442733" cy="2787123"/>
          </a:xfrm>
          <a:custGeom>
            <a:avLst/>
            <a:gdLst/>
            <a:ahLst/>
            <a:cxnLst/>
            <a:rect l="l" t="t" r="r" b="b"/>
            <a:pathLst>
              <a:path w="2442733" h="2787123" extrusionOk="0">
                <a:moveTo>
                  <a:pt x="2442733" y="0"/>
                </a:moveTo>
                <a:lnTo>
                  <a:pt x="2442733" y="2787123"/>
                </a:lnTo>
                <a:lnTo>
                  <a:pt x="0" y="278712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Play"/>
              <a:ea typeface="Play"/>
              <a:cs typeface="Play"/>
              <a:sym typeface="Play"/>
            </a:endParaRPr>
          </a:p>
        </p:txBody>
      </p:sp>
      <p:cxnSp>
        <p:nvCxnSpPr>
          <p:cNvPr id="12" name="Google Shape;12;p25"/>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sp>
        <p:nvSpPr>
          <p:cNvPr id="13" name="Google Shape;13;p25"/>
          <p:cNvSpPr txBox="1">
            <a:spLocks noGrp="1"/>
          </p:cNvSpPr>
          <p:nvPr>
            <p:ph type="title"/>
          </p:nvPr>
        </p:nvSpPr>
        <p:spPr>
          <a:xfrm>
            <a:off x="1143000" y="872935"/>
            <a:ext cx="9905999" cy="1360898"/>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4000"/>
              <a:buFont typeface="Play"/>
              <a:buNone/>
              <a:defRPr sz="4000" b="0" i="0" u="none" strike="noStrike" cap="none">
                <a:solidFill>
                  <a:schemeClr val="lt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5"/>
          <p:cNvSpPr txBox="1">
            <a:spLocks noGrp="1"/>
          </p:cNvSpPr>
          <p:nvPr>
            <p:ph type="body" idx="1"/>
          </p:nvPr>
        </p:nvSpPr>
        <p:spPr>
          <a:xfrm>
            <a:off x="1143000" y="2332026"/>
            <a:ext cx="9905999" cy="3567118"/>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lt1"/>
              </a:buClr>
              <a:buSzPts val="2000"/>
              <a:buFont typeface="Arial"/>
              <a:buChar char="•"/>
              <a:defRPr sz="2000" b="0" i="0" u="none" strike="noStrike" cap="none">
                <a:solidFill>
                  <a:schemeClr val="lt1"/>
                </a:solidFill>
                <a:latin typeface="Play"/>
                <a:ea typeface="Play"/>
                <a:cs typeface="Play"/>
                <a:sym typeface="Play"/>
              </a:defRPr>
            </a:lvl1pPr>
            <a:lvl2pPr marL="914400" marR="0" lvl="1" indent="-228600" algn="l" rtl="0">
              <a:lnSpc>
                <a:spcPct val="120000"/>
              </a:lnSpc>
              <a:spcBef>
                <a:spcPts val="500"/>
              </a:spcBef>
              <a:spcAft>
                <a:spcPts val="0"/>
              </a:spcAft>
              <a:buClr>
                <a:schemeClr val="lt1"/>
              </a:buClr>
              <a:buSzPts val="1800"/>
              <a:buFont typeface="Play"/>
              <a:buNone/>
              <a:defRPr sz="1800" b="0" i="1" u="none" strike="noStrike" cap="none">
                <a:solidFill>
                  <a:schemeClr val="lt1"/>
                </a:solidFill>
                <a:latin typeface="Play"/>
                <a:ea typeface="Play"/>
                <a:cs typeface="Play"/>
                <a:sym typeface="Play"/>
              </a:defRPr>
            </a:lvl2pPr>
            <a:lvl3pPr marL="1371600" marR="0" lvl="2" indent="-330200" algn="l" rtl="0">
              <a:lnSpc>
                <a:spcPct val="120000"/>
              </a:lnSpc>
              <a:spcBef>
                <a:spcPts val="500"/>
              </a:spcBef>
              <a:spcAft>
                <a:spcPts val="0"/>
              </a:spcAft>
              <a:buClr>
                <a:schemeClr val="lt1"/>
              </a:buClr>
              <a:buSzPts val="1600"/>
              <a:buFont typeface="Arial"/>
              <a:buChar char="•"/>
              <a:defRPr sz="1600" b="0" i="0" u="none" strike="noStrike" cap="none">
                <a:solidFill>
                  <a:schemeClr val="lt1"/>
                </a:solidFill>
                <a:latin typeface="Play"/>
                <a:ea typeface="Play"/>
                <a:cs typeface="Play"/>
                <a:sym typeface="Play"/>
              </a:defRPr>
            </a:lvl3pPr>
            <a:lvl4pPr marL="1828800" marR="0" lvl="3" indent="-228600" algn="l" rtl="0">
              <a:lnSpc>
                <a:spcPct val="120000"/>
              </a:lnSpc>
              <a:spcBef>
                <a:spcPts val="500"/>
              </a:spcBef>
              <a:spcAft>
                <a:spcPts val="0"/>
              </a:spcAft>
              <a:buClr>
                <a:schemeClr val="lt1"/>
              </a:buClr>
              <a:buSzPts val="1400"/>
              <a:buFont typeface="Play"/>
              <a:buNone/>
              <a:defRPr sz="1400" b="0" i="1" u="none" strike="noStrike" cap="none">
                <a:solidFill>
                  <a:schemeClr val="lt1"/>
                </a:solidFill>
                <a:latin typeface="Play"/>
                <a:ea typeface="Play"/>
                <a:cs typeface="Play"/>
                <a:sym typeface="Play"/>
              </a:defRPr>
            </a:lvl4pPr>
            <a:lvl5pPr marL="2286000" marR="0" lvl="4" indent="-317500" algn="l" rtl="0">
              <a:lnSpc>
                <a:spcPct val="120000"/>
              </a:lnSpc>
              <a:spcBef>
                <a:spcPts val="500"/>
              </a:spcBef>
              <a:spcAft>
                <a:spcPts val="0"/>
              </a:spcAft>
              <a:buClr>
                <a:schemeClr val="lt1"/>
              </a:buClr>
              <a:buSzPts val="1400"/>
              <a:buFont typeface="Arial"/>
              <a:buChar char="•"/>
              <a:defRPr sz="1400" b="0" i="0" u="none" strike="noStrike" cap="none">
                <a:solidFill>
                  <a:schemeClr val="lt1"/>
                </a:solidFill>
                <a:latin typeface="Play"/>
                <a:ea typeface="Play"/>
                <a:cs typeface="Play"/>
                <a:sym typeface="Play"/>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lay"/>
                <a:ea typeface="Play"/>
                <a:cs typeface="Play"/>
                <a:sym typeface="Play"/>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lay"/>
                <a:ea typeface="Play"/>
                <a:cs typeface="Play"/>
                <a:sym typeface="Play"/>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lay"/>
                <a:ea typeface="Play"/>
                <a:cs typeface="Play"/>
                <a:sym typeface="Play"/>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lay"/>
                <a:ea typeface="Play"/>
                <a:cs typeface="Play"/>
                <a:sym typeface="Play"/>
              </a:defRPr>
            </a:lvl9pPr>
          </a:lstStyle>
          <a:p>
            <a:endParaRPr/>
          </a:p>
        </p:txBody>
      </p:sp>
      <p:sp>
        <p:nvSpPr>
          <p:cNvPr id="15" name="Google Shape;15;p25"/>
          <p:cNvSpPr txBox="1">
            <a:spLocks noGrp="1"/>
          </p:cNvSpPr>
          <p:nvPr>
            <p:ph type="dt" idx="10"/>
          </p:nvPr>
        </p:nvSpPr>
        <p:spPr>
          <a:xfrm>
            <a:off x="7388157" y="6356350"/>
            <a:ext cx="3093395"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Play"/>
                <a:ea typeface="Play"/>
                <a:cs typeface="Play"/>
                <a:sym typeface="Play"/>
              </a:defRPr>
            </a:lvl1pPr>
            <a:lvl2pPr marR="0" lvl="1" algn="l" rtl="0">
              <a:spcBef>
                <a:spcPts val="0"/>
              </a:spcBef>
              <a:spcAft>
                <a:spcPts val="0"/>
              </a:spcAft>
              <a:buSzPts val="1400"/>
              <a:buNone/>
              <a:defRPr sz="1800" b="0" i="0" u="none" strike="noStrike" cap="none">
                <a:solidFill>
                  <a:schemeClr val="lt1"/>
                </a:solidFill>
                <a:latin typeface="Play"/>
                <a:ea typeface="Play"/>
                <a:cs typeface="Play"/>
                <a:sym typeface="Play"/>
              </a:defRPr>
            </a:lvl2pPr>
            <a:lvl3pPr marR="0" lvl="2" algn="l" rtl="0">
              <a:spcBef>
                <a:spcPts val="0"/>
              </a:spcBef>
              <a:spcAft>
                <a:spcPts val="0"/>
              </a:spcAft>
              <a:buSzPts val="1400"/>
              <a:buNone/>
              <a:defRPr sz="1800" b="0" i="0" u="none" strike="noStrike" cap="none">
                <a:solidFill>
                  <a:schemeClr val="lt1"/>
                </a:solidFill>
                <a:latin typeface="Play"/>
                <a:ea typeface="Play"/>
                <a:cs typeface="Play"/>
                <a:sym typeface="Play"/>
              </a:defRPr>
            </a:lvl3pPr>
            <a:lvl4pPr marR="0" lvl="3" algn="l" rtl="0">
              <a:spcBef>
                <a:spcPts val="0"/>
              </a:spcBef>
              <a:spcAft>
                <a:spcPts val="0"/>
              </a:spcAft>
              <a:buSzPts val="1400"/>
              <a:buNone/>
              <a:defRPr sz="1800" b="0" i="0" u="none" strike="noStrike" cap="none">
                <a:solidFill>
                  <a:schemeClr val="lt1"/>
                </a:solidFill>
                <a:latin typeface="Play"/>
                <a:ea typeface="Play"/>
                <a:cs typeface="Play"/>
                <a:sym typeface="Play"/>
              </a:defRPr>
            </a:lvl4pPr>
            <a:lvl5pPr marR="0" lvl="4" algn="l" rtl="0">
              <a:spcBef>
                <a:spcPts val="0"/>
              </a:spcBef>
              <a:spcAft>
                <a:spcPts val="0"/>
              </a:spcAft>
              <a:buSzPts val="1400"/>
              <a:buNone/>
              <a:defRPr sz="1800" b="0" i="0" u="none" strike="noStrike" cap="none">
                <a:solidFill>
                  <a:schemeClr val="lt1"/>
                </a:solidFill>
                <a:latin typeface="Play"/>
                <a:ea typeface="Play"/>
                <a:cs typeface="Play"/>
                <a:sym typeface="Play"/>
              </a:defRPr>
            </a:lvl5pPr>
            <a:lvl6pPr marR="0" lvl="5" algn="l" rtl="0">
              <a:spcBef>
                <a:spcPts val="0"/>
              </a:spcBef>
              <a:spcAft>
                <a:spcPts val="0"/>
              </a:spcAft>
              <a:buSzPts val="1400"/>
              <a:buNone/>
              <a:defRPr sz="1800" b="0" i="0" u="none" strike="noStrike" cap="none">
                <a:solidFill>
                  <a:schemeClr val="lt1"/>
                </a:solidFill>
                <a:latin typeface="Play"/>
                <a:ea typeface="Play"/>
                <a:cs typeface="Play"/>
                <a:sym typeface="Play"/>
              </a:defRPr>
            </a:lvl6pPr>
            <a:lvl7pPr marR="0" lvl="6" algn="l" rtl="0">
              <a:spcBef>
                <a:spcPts val="0"/>
              </a:spcBef>
              <a:spcAft>
                <a:spcPts val="0"/>
              </a:spcAft>
              <a:buSzPts val="1400"/>
              <a:buNone/>
              <a:defRPr sz="1800" b="0" i="0" u="none" strike="noStrike" cap="none">
                <a:solidFill>
                  <a:schemeClr val="lt1"/>
                </a:solidFill>
                <a:latin typeface="Play"/>
                <a:ea typeface="Play"/>
                <a:cs typeface="Play"/>
                <a:sym typeface="Play"/>
              </a:defRPr>
            </a:lvl7pPr>
            <a:lvl8pPr marR="0" lvl="7" algn="l" rtl="0">
              <a:spcBef>
                <a:spcPts val="0"/>
              </a:spcBef>
              <a:spcAft>
                <a:spcPts val="0"/>
              </a:spcAft>
              <a:buSzPts val="1400"/>
              <a:buNone/>
              <a:defRPr sz="1800" b="0" i="0" u="none" strike="noStrike" cap="none">
                <a:solidFill>
                  <a:schemeClr val="lt1"/>
                </a:solidFill>
                <a:latin typeface="Play"/>
                <a:ea typeface="Play"/>
                <a:cs typeface="Play"/>
                <a:sym typeface="Play"/>
              </a:defRPr>
            </a:lvl8pPr>
            <a:lvl9pPr marR="0" lvl="8" algn="l" rtl="0">
              <a:spcBef>
                <a:spcPts val="0"/>
              </a:spcBef>
              <a:spcAft>
                <a:spcPts val="0"/>
              </a:spcAft>
              <a:buSzPts val="1400"/>
              <a:buNone/>
              <a:defRPr sz="1800" b="0" i="0" u="none" strike="noStrike" cap="none">
                <a:solidFill>
                  <a:schemeClr val="lt1"/>
                </a:solidFill>
                <a:latin typeface="Play"/>
                <a:ea typeface="Play"/>
                <a:cs typeface="Play"/>
                <a:sym typeface="Play"/>
              </a:defRPr>
            </a:lvl9pPr>
          </a:lstStyle>
          <a:p>
            <a:endParaRPr dirty="0"/>
          </a:p>
        </p:txBody>
      </p:sp>
      <p:sp>
        <p:nvSpPr>
          <p:cNvPr id="16" name="Google Shape;16;p25"/>
          <p:cNvSpPr txBox="1">
            <a:spLocks noGrp="1"/>
          </p:cNvSpPr>
          <p:nvPr>
            <p:ph type="ftr" idx="11"/>
          </p:nvPr>
        </p:nvSpPr>
        <p:spPr>
          <a:xfrm>
            <a:off x="1143000" y="6356350"/>
            <a:ext cx="395915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Play"/>
                <a:ea typeface="Play"/>
                <a:cs typeface="Play"/>
                <a:sym typeface="Play"/>
              </a:defRPr>
            </a:lvl1pPr>
            <a:lvl2pPr marR="0" lvl="1" algn="l" rtl="0">
              <a:spcBef>
                <a:spcPts val="0"/>
              </a:spcBef>
              <a:spcAft>
                <a:spcPts val="0"/>
              </a:spcAft>
              <a:buSzPts val="1400"/>
              <a:buNone/>
              <a:defRPr sz="1800" b="0" i="0" u="none" strike="noStrike" cap="none">
                <a:solidFill>
                  <a:schemeClr val="lt1"/>
                </a:solidFill>
                <a:latin typeface="Play"/>
                <a:ea typeface="Play"/>
                <a:cs typeface="Play"/>
                <a:sym typeface="Play"/>
              </a:defRPr>
            </a:lvl2pPr>
            <a:lvl3pPr marR="0" lvl="2" algn="l" rtl="0">
              <a:spcBef>
                <a:spcPts val="0"/>
              </a:spcBef>
              <a:spcAft>
                <a:spcPts val="0"/>
              </a:spcAft>
              <a:buSzPts val="1400"/>
              <a:buNone/>
              <a:defRPr sz="1800" b="0" i="0" u="none" strike="noStrike" cap="none">
                <a:solidFill>
                  <a:schemeClr val="lt1"/>
                </a:solidFill>
                <a:latin typeface="Play"/>
                <a:ea typeface="Play"/>
                <a:cs typeface="Play"/>
                <a:sym typeface="Play"/>
              </a:defRPr>
            </a:lvl3pPr>
            <a:lvl4pPr marR="0" lvl="3" algn="l" rtl="0">
              <a:spcBef>
                <a:spcPts val="0"/>
              </a:spcBef>
              <a:spcAft>
                <a:spcPts val="0"/>
              </a:spcAft>
              <a:buSzPts val="1400"/>
              <a:buNone/>
              <a:defRPr sz="1800" b="0" i="0" u="none" strike="noStrike" cap="none">
                <a:solidFill>
                  <a:schemeClr val="lt1"/>
                </a:solidFill>
                <a:latin typeface="Play"/>
                <a:ea typeface="Play"/>
                <a:cs typeface="Play"/>
                <a:sym typeface="Play"/>
              </a:defRPr>
            </a:lvl4pPr>
            <a:lvl5pPr marR="0" lvl="4" algn="l" rtl="0">
              <a:spcBef>
                <a:spcPts val="0"/>
              </a:spcBef>
              <a:spcAft>
                <a:spcPts val="0"/>
              </a:spcAft>
              <a:buSzPts val="1400"/>
              <a:buNone/>
              <a:defRPr sz="1800" b="0" i="0" u="none" strike="noStrike" cap="none">
                <a:solidFill>
                  <a:schemeClr val="lt1"/>
                </a:solidFill>
                <a:latin typeface="Play"/>
                <a:ea typeface="Play"/>
                <a:cs typeface="Play"/>
                <a:sym typeface="Play"/>
              </a:defRPr>
            </a:lvl5pPr>
            <a:lvl6pPr marR="0" lvl="5" algn="l" rtl="0">
              <a:spcBef>
                <a:spcPts val="0"/>
              </a:spcBef>
              <a:spcAft>
                <a:spcPts val="0"/>
              </a:spcAft>
              <a:buSzPts val="1400"/>
              <a:buNone/>
              <a:defRPr sz="1800" b="0" i="0" u="none" strike="noStrike" cap="none">
                <a:solidFill>
                  <a:schemeClr val="lt1"/>
                </a:solidFill>
                <a:latin typeface="Play"/>
                <a:ea typeface="Play"/>
                <a:cs typeface="Play"/>
                <a:sym typeface="Play"/>
              </a:defRPr>
            </a:lvl6pPr>
            <a:lvl7pPr marR="0" lvl="6" algn="l" rtl="0">
              <a:spcBef>
                <a:spcPts val="0"/>
              </a:spcBef>
              <a:spcAft>
                <a:spcPts val="0"/>
              </a:spcAft>
              <a:buSzPts val="1400"/>
              <a:buNone/>
              <a:defRPr sz="1800" b="0" i="0" u="none" strike="noStrike" cap="none">
                <a:solidFill>
                  <a:schemeClr val="lt1"/>
                </a:solidFill>
                <a:latin typeface="Play"/>
                <a:ea typeface="Play"/>
                <a:cs typeface="Play"/>
                <a:sym typeface="Play"/>
              </a:defRPr>
            </a:lvl7pPr>
            <a:lvl8pPr marR="0" lvl="7" algn="l" rtl="0">
              <a:spcBef>
                <a:spcPts val="0"/>
              </a:spcBef>
              <a:spcAft>
                <a:spcPts val="0"/>
              </a:spcAft>
              <a:buSzPts val="1400"/>
              <a:buNone/>
              <a:defRPr sz="1800" b="0" i="0" u="none" strike="noStrike" cap="none">
                <a:solidFill>
                  <a:schemeClr val="lt1"/>
                </a:solidFill>
                <a:latin typeface="Play"/>
                <a:ea typeface="Play"/>
                <a:cs typeface="Play"/>
                <a:sym typeface="Play"/>
              </a:defRPr>
            </a:lvl8pPr>
            <a:lvl9pPr marR="0" lvl="8" algn="l" rtl="0">
              <a:spcBef>
                <a:spcPts val="0"/>
              </a:spcBef>
              <a:spcAft>
                <a:spcPts val="0"/>
              </a:spcAft>
              <a:buSzPts val="1400"/>
              <a:buNone/>
              <a:defRPr sz="1800" b="0" i="0" u="none" strike="noStrike" cap="none">
                <a:solidFill>
                  <a:schemeClr val="lt1"/>
                </a:solidFill>
                <a:latin typeface="Play"/>
                <a:ea typeface="Play"/>
                <a:cs typeface="Play"/>
                <a:sym typeface="Play"/>
              </a:defRPr>
            </a:lvl9pPr>
          </a:lstStyle>
          <a:p>
            <a:endParaRPr dirty="0"/>
          </a:p>
        </p:txBody>
      </p:sp>
      <p:sp>
        <p:nvSpPr>
          <p:cNvPr id="17" name="Google Shape;17;p25"/>
          <p:cNvSpPr txBox="1">
            <a:spLocks noGrp="1"/>
          </p:cNvSpPr>
          <p:nvPr>
            <p:ph type="sldNum" idx="12"/>
          </p:nvPr>
        </p:nvSpPr>
        <p:spPr>
          <a:xfrm>
            <a:off x="10423186" y="6356350"/>
            <a:ext cx="62581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Play"/>
                <a:ea typeface="Play"/>
                <a:cs typeface="Play"/>
                <a:sym typeface="Play"/>
              </a:defRPr>
            </a:lvl1pPr>
            <a:lvl2pPr marL="0" marR="0" lvl="1" indent="0" algn="r" rtl="0">
              <a:spcBef>
                <a:spcPts val="0"/>
              </a:spcBef>
              <a:buNone/>
              <a:defRPr sz="1050" b="0" i="0" u="none" strike="noStrike" cap="none">
                <a:solidFill>
                  <a:schemeClr val="lt1"/>
                </a:solidFill>
                <a:latin typeface="Play"/>
                <a:ea typeface="Play"/>
                <a:cs typeface="Play"/>
                <a:sym typeface="Play"/>
              </a:defRPr>
            </a:lvl2pPr>
            <a:lvl3pPr marL="0" marR="0" lvl="2" indent="0" algn="r" rtl="0">
              <a:spcBef>
                <a:spcPts val="0"/>
              </a:spcBef>
              <a:buNone/>
              <a:defRPr sz="1050" b="0" i="0" u="none" strike="noStrike" cap="none">
                <a:solidFill>
                  <a:schemeClr val="lt1"/>
                </a:solidFill>
                <a:latin typeface="Play"/>
                <a:ea typeface="Play"/>
                <a:cs typeface="Play"/>
                <a:sym typeface="Play"/>
              </a:defRPr>
            </a:lvl3pPr>
            <a:lvl4pPr marL="0" marR="0" lvl="3" indent="0" algn="r" rtl="0">
              <a:spcBef>
                <a:spcPts val="0"/>
              </a:spcBef>
              <a:buNone/>
              <a:defRPr sz="1050" b="0" i="0" u="none" strike="noStrike" cap="none">
                <a:solidFill>
                  <a:schemeClr val="lt1"/>
                </a:solidFill>
                <a:latin typeface="Play"/>
                <a:ea typeface="Play"/>
                <a:cs typeface="Play"/>
                <a:sym typeface="Play"/>
              </a:defRPr>
            </a:lvl4pPr>
            <a:lvl5pPr marL="0" marR="0" lvl="4" indent="0" algn="r" rtl="0">
              <a:spcBef>
                <a:spcPts val="0"/>
              </a:spcBef>
              <a:buNone/>
              <a:defRPr sz="1050" b="0" i="0" u="none" strike="noStrike" cap="none">
                <a:solidFill>
                  <a:schemeClr val="lt1"/>
                </a:solidFill>
                <a:latin typeface="Play"/>
                <a:ea typeface="Play"/>
                <a:cs typeface="Play"/>
                <a:sym typeface="Play"/>
              </a:defRPr>
            </a:lvl5pPr>
            <a:lvl6pPr marL="0" marR="0" lvl="5" indent="0" algn="r" rtl="0">
              <a:spcBef>
                <a:spcPts val="0"/>
              </a:spcBef>
              <a:buNone/>
              <a:defRPr sz="1050" b="0" i="0" u="none" strike="noStrike" cap="none">
                <a:solidFill>
                  <a:schemeClr val="lt1"/>
                </a:solidFill>
                <a:latin typeface="Play"/>
                <a:ea typeface="Play"/>
                <a:cs typeface="Play"/>
                <a:sym typeface="Play"/>
              </a:defRPr>
            </a:lvl6pPr>
            <a:lvl7pPr marL="0" marR="0" lvl="6" indent="0" algn="r" rtl="0">
              <a:spcBef>
                <a:spcPts val="0"/>
              </a:spcBef>
              <a:buNone/>
              <a:defRPr sz="1050" b="0" i="0" u="none" strike="noStrike" cap="none">
                <a:solidFill>
                  <a:schemeClr val="lt1"/>
                </a:solidFill>
                <a:latin typeface="Play"/>
                <a:ea typeface="Play"/>
                <a:cs typeface="Play"/>
                <a:sym typeface="Play"/>
              </a:defRPr>
            </a:lvl7pPr>
            <a:lvl8pPr marL="0" marR="0" lvl="7" indent="0" algn="r" rtl="0">
              <a:spcBef>
                <a:spcPts val="0"/>
              </a:spcBef>
              <a:buNone/>
              <a:defRPr sz="1050" b="0" i="0" u="none" strike="noStrike" cap="none">
                <a:solidFill>
                  <a:schemeClr val="lt1"/>
                </a:solidFill>
                <a:latin typeface="Play"/>
                <a:ea typeface="Play"/>
                <a:cs typeface="Play"/>
                <a:sym typeface="Play"/>
              </a:defRPr>
            </a:lvl8pPr>
            <a:lvl9pPr marL="0" marR="0" lvl="8" indent="0" algn="r" rtl="0">
              <a:spcBef>
                <a:spcPts val="0"/>
              </a:spcBef>
              <a:buNone/>
              <a:defRPr sz="1050" b="0" i="0" u="none" strike="noStrike" cap="none">
                <a:solidFill>
                  <a:schemeClr val="lt1"/>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163945965"/>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s://www.fpds.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www.ncmbc.u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matchforce.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hyperlink" Target="https://www.sba.gov/federal-contracting/contracting-assistance-program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crsreports.congress.gov/product/pdf/IN/IN12018"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ncmbc.u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matchforce.org/" TargetMode="External"/></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hyperlink" Target="http://www.sam.gov/"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iae-prd-videos.s3.amazonaws.com/pdf/entity-checklist.pdf?X-Amz-Algorithm=AWS4-HMAC-SHA256&amp;X-Amz-Date=20231004T052132Z&amp;X-Amz-SignedHeaders=host&amp;X-Amz-Expires=86399&amp;X-Amz-Credential=AKIAY3LPYEEX2QGT3A5E%2F20231004%2Fus-east-1%2Fs3%2Faws4_request&amp;X-Amz-Signature=2b83664d029f78ea5ed8dfece31a1bb16e6d2941fe1cd72fcaa31128adc8a0b9"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fsd.gov/gsafsd_sp?id=gsafsd_kb_articles&amp;sys_id=1807b0651bdaed100ca4a97ae54bcb67"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matchforce.or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hyperlink" Target="https://fedtex.ncmbc.u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mailto:burtonb@ncmbc.us"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www.usaspending.gov/" TargetMode="External"/><Relationship Id="rId3" Type="http://schemas.openxmlformats.org/officeDocument/2006/relationships/hyperlink" Target="http://www.ncmbc.us/" TargetMode="External"/><Relationship Id="rId7" Type="http://schemas.openxmlformats.org/officeDocument/2006/relationships/hyperlink" Target="https://www.fpds.gov/fpdsng_cms/index.php/en/"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www.sba.gov/federal-contracting" TargetMode="External"/><Relationship Id="rId5" Type="http://schemas.openxmlformats.org/officeDocument/2006/relationships/hyperlink" Target="https://sam.gov/content/home" TargetMode="External"/><Relationship Id="rId10" Type="http://schemas.openxmlformats.org/officeDocument/2006/relationships/image" Target="../media/image3.png"/><Relationship Id="rId4" Type="http://schemas.openxmlformats.org/officeDocument/2006/relationships/hyperlink" Target="https://matchforce.org/" TargetMode="External"/><Relationship Id="rId9"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hyperlink" Target="mailto:gilroyt@ncmbc.us" TargetMode="External"/><Relationship Id="rId2" Type="http://schemas.openxmlformats.org/officeDocument/2006/relationships/hyperlink" Target="mailto:moritzl@ncmbc.us" TargetMode="Externa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89" name="Google Shape;89;p1"/>
          <p:cNvSpPr/>
          <p:nvPr/>
        </p:nvSpPr>
        <p:spPr>
          <a:xfrm rot="5400000">
            <a:off x="1127553" y="-1127553"/>
            <a:ext cx="6858000" cy="9113106"/>
          </a:xfrm>
          <a:custGeom>
            <a:avLst/>
            <a:gdLst/>
            <a:ahLst/>
            <a:cxnLst/>
            <a:rect l="l" t="t" r="r" b="b"/>
            <a:pathLst>
              <a:path w="6858000" h="9113106" extrusionOk="0">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90" name="Google Shape;90;p1"/>
          <p:cNvSpPr/>
          <p:nvPr/>
        </p:nvSpPr>
        <p:spPr>
          <a:xfrm>
            <a:off x="2023066" y="-126317"/>
            <a:ext cx="9957519" cy="6858002"/>
          </a:xfrm>
          <a:custGeom>
            <a:avLst/>
            <a:gdLst/>
            <a:ahLst/>
            <a:cxnLst/>
            <a:rect l="l" t="t" r="r" b="b"/>
            <a:pathLst>
              <a:path w="9957519" h="6858000" extrusionOk="0">
                <a:moveTo>
                  <a:pt x="6878624" y="0"/>
                </a:moveTo>
                <a:lnTo>
                  <a:pt x="9957519" y="0"/>
                </a:lnTo>
                <a:lnTo>
                  <a:pt x="9957519" y="1557082"/>
                </a:lnTo>
                <a:lnTo>
                  <a:pt x="9957518" y="1557083"/>
                </a:lnTo>
                <a:lnTo>
                  <a:pt x="9957518" y="6858000"/>
                </a:lnTo>
                <a:lnTo>
                  <a:pt x="8318421" y="6858000"/>
                </a:lnTo>
                <a:lnTo>
                  <a:pt x="6213394" y="6858000"/>
                </a:lnTo>
                <a:lnTo>
                  <a:pt x="5311608" y="6858000"/>
                </a:lnTo>
                <a:lnTo>
                  <a:pt x="4574297" y="6858000"/>
                </a:lnTo>
                <a:lnTo>
                  <a:pt x="868032" y="6858000"/>
                </a:lnTo>
                <a:close/>
                <a:moveTo>
                  <a:pt x="0" y="0"/>
                </a:moveTo>
                <a:lnTo>
                  <a:pt x="6878624" y="0"/>
                </a:lnTo>
                <a:lnTo>
                  <a:pt x="0" y="1"/>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91" name="Google Shape;91;p1"/>
          <p:cNvSpPr txBox="1">
            <a:spLocks noGrp="1"/>
          </p:cNvSpPr>
          <p:nvPr>
            <p:ph type="subTitle" idx="1"/>
          </p:nvPr>
        </p:nvSpPr>
        <p:spPr>
          <a:xfrm>
            <a:off x="321927" y="1233377"/>
            <a:ext cx="7364569" cy="3646747"/>
          </a:xfrm>
          <a:prstGeom prst="rect">
            <a:avLst/>
          </a:prstGeom>
          <a:noFill/>
          <a:ln>
            <a:noFill/>
          </a:ln>
        </p:spPr>
        <p:txBody>
          <a:bodyPr spcFirstLastPara="1" wrap="square" lIns="91425" tIns="45700" rIns="91425" bIns="45700" anchor="b" anchorCtr="0">
            <a:normAutofit fontScale="62500" lnSpcReduction="20000"/>
          </a:bodyPr>
          <a:lstStyle/>
          <a:p>
            <a:pPr marL="0" lvl="0" indent="0" algn="l" rtl="0">
              <a:lnSpc>
                <a:spcPct val="100000"/>
              </a:lnSpc>
              <a:spcBef>
                <a:spcPts val="0"/>
              </a:spcBef>
              <a:spcAft>
                <a:spcPts val="0"/>
              </a:spcAft>
              <a:buClr>
                <a:schemeClr val="lt1"/>
              </a:buClr>
              <a:buSzPts val="3500"/>
              <a:buNone/>
            </a:pPr>
            <a:r>
              <a:rPr lang="en-US" sz="3500" b="1" dirty="0">
                <a:solidFill>
                  <a:schemeClr val="lt1"/>
                </a:solidFill>
                <a:latin typeface="Calibri"/>
                <a:ea typeface="Calibri"/>
                <a:cs typeface="Calibri"/>
                <a:sym typeface="Calibri"/>
              </a:rPr>
              <a:t>North Carolina Military Business Center: </a:t>
            </a:r>
            <a:endParaRPr sz="3500" dirty="0">
              <a:solidFill>
                <a:schemeClr val="lt1"/>
              </a:solidFill>
              <a:latin typeface="Calibri"/>
              <a:ea typeface="Calibri"/>
              <a:cs typeface="Calibri"/>
              <a:sym typeface="Calibri"/>
            </a:endParaRPr>
          </a:p>
          <a:p>
            <a:pPr marL="0" lvl="0" indent="0" algn="l" rtl="0">
              <a:lnSpc>
                <a:spcPct val="100000"/>
              </a:lnSpc>
              <a:spcBef>
                <a:spcPts val="1000"/>
              </a:spcBef>
              <a:spcAft>
                <a:spcPts val="0"/>
              </a:spcAft>
              <a:buClr>
                <a:schemeClr val="lt1"/>
              </a:buClr>
              <a:buSzPts val="3500"/>
              <a:buNone/>
            </a:pPr>
            <a:r>
              <a:rPr lang="en-US" sz="3500" b="1" dirty="0">
                <a:solidFill>
                  <a:schemeClr val="lt1"/>
                </a:solidFill>
                <a:latin typeface="Calibri"/>
                <a:ea typeface="Calibri"/>
                <a:cs typeface="Calibri"/>
                <a:sym typeface="Calibri"/>
              </a:rPr>
              <a:t>Introduction to Federal Contracting </a:t>
            </a:r>
            <a:endParaRPr dirty="0"/>
          </a:p>
          <a:p>
            <a:pPr marL="0" lvl="0" indent="0" algn="l" rtl="0">
              <a:lnSpc>
                <a:spcPct val="100000"/>
              </a:lnSpc>
              <a:spcBef>
                <a:spcPts val="1000"/>
              </a:spcBef>
              <a:spcAft>
                <a:spcPts val="0"/>
              </a:spcAft>
              <a:buClr>
                <a:schemeClr val="lt1"/>
              </a:buClr>
              <a:buSzPts val="2400"/>
              <a:buNone/>
            </a:pPr>
            <a:r>
              <a:rPr lang="en-US" dirty="0">
                <a:solidFill>
                  <a:schemeClr val="lt1"/>
                </a:solidFill>
                <a:latin typeface="Calibri"/>
                <a:ea typeface="Calibri"/>
                <a:cs typeface="Calibri"/>
                <a:sym typeface="Calibri"/>
              </a:rPr>
              <a:t> May 2024</a:t>
            </a:r>
            <a:endParaRPr dirty="0">
              <a:solidFill>
                <a:schemeClr val="lt1"/>
              </a:solidFill>
              <a:latin typeface="Calibri"/>
              <a:ea typeface="Calibri"/>
              <a:cs typeface="Calibri"/>
              <a:sym typeface="Calibri"/>
            </a:endParaRPr>
          </a:p>
          <a:p>
            <a:pPr marL="0" lvl="0" indent="0" algn="l" rtl="0">
              <a:lnSpc>
                <a:spcPct val="100000"/>
              </a:lnSpc>
              <a:spcBef>
                <a:spcPts val="1000"/>
              </a:spcBef>
              <a:spcAft>
                <a:spcPts val="0"/>
              </a:spcAft>
              <a:buClr>
                <a:schemeClr val="lt1"/>
              </a:buClr>
              <a:buSzPts val="2400"/>
              <a:buNone/>
            </a:pPr>
            <a:endParaRPr dirty="0">
              <a:solidFill>
                <a:schemeClr val="lt1"/>
              </a:solidFill>
              <a:latin typeface="Calibri"/>
              <a:ea typeface="Calibri"/>
              <a:cs typeface="Calibri"/>
              <a:sym typeface="Calibri"/>
            </a:endParaRPr>
          </a:p>
          <a:p>
            <a:pPr marL="0" lvl="0" indent="0" algn="l" rtl="0">
              <a:lnSpc>
                <a:spcPct val="100000"/>
              </a:lnSpc>
              <a:spcBef>
                <a:spcPts val="1000"/>
              </a:spcBef>
              <a:spcAft>
                <a:spcPts val="0"/>
              </a:spcAft>
              <a:buClr>
                <a:schemeClr val="lt1"/>
              </a:buClr>
              <a:buSzPts val="1800"/>
              <a:buNone/>
            </a:pPr>
            <a:r>
              <a:rPr lang="en-US" sz="1700" dirty="0">
                <a:solidFill>
                  <a:schemeClr val="lt1"/>
                </a:solidFill>
                <a:latin typeface="Calibri"/>
                <a:ea typeface="Calibri"/>
                <a:cs typeface="Calibri"/>
                <a:sym typeface="Calibri"/>
              </a:rPr>
              <a:t>“Should my company consider Department of Defense business opportunity and </a:t>
            </a:r>
          </a:p>
          <a:p>
            <a:pPr marL="0" lvl="0" indent="0" algn="l" rtl="0">
              <a:lnSpc>
                <a:spcPct val="100000"/>
              </a:lnSpc>
              <a:spcBef>
                <a:spcPts val="1000"/>
              </a:spcBef>
              <a:spcAft>
                <a:spcPts val="0"/>
              </a:spcAft>
              <a:buClr>
                <a:schemeClr val="lt1"/>
              </a:buClr>
              <a:buSzPts val="1800"/>
              <a:buNone/>
            </a:pPr>
            <a:r>
              <a:rPr lang="en-US" sz="1700" dirty="0">
                <a:solidFill>
                  <a:schemeClr val="lt1"/>
                </a:solidFill>
              </a:rPr>
              <a:t>how does my company get started?”</a:t>
            </a:r>
            <a:endParaRPr lang="en-US" sz="1700" dirty="0">
              <a:solidFill>
                <a:schemeClr val="lt1"/>
              </a:solidFill>
              <a:latin typeface="Calibri"/>
              <a:ea typeface="Calibri"/>
              <a:cs typeface="Calibri"/>
              <a:sym typeface="Calibri"/>
            </a:endParaRPr>
          </a:p>
          <a:p>
            <a:pPr marL="0" lvl="0" indent="0" algn="l" rtl="0">
              <a:lnSpc>
                <a:spcPct val="100000"/>
              </a:lnSpc>
              <a:spcBef>
                <a:spcPts val="1000"/>
              </a:spcBef>
              <a:spcAft>
                <a:spcPts val="0"/>
              </a:spcAft>
              <a:buClr>
                <a:schemeClr val="lt1"/>
              </a:buClr>
              <a:buSzPts val="1800"/>
              <a:buNone/>
            </a:pPr>
            <a:r>
              <a:rPr lang="en-US" sz="1700" dirty="0">
                <a:solidFill>
                  <a:schemeClr val="lt1"/>
                </a:solidFill>
                <a:latin typeface="Calibri"/>
                <a:ea typeface="Calibri"/>
                <a:cs typeface="Calibri"/>
                <a:sym typeface="Calibri"/>
              </a:rPr>
              <a:t>  </a:t>
            </a:r>
          </a:p>
          <a:p>
            <a:pPr marL="0" lvl="0" indent="0" algn="l" rtl="0">
              <a:lnSpc>
                <a:spcPct val="100000"/>
              </a:lnSpc>
              <a:spcBef>
                <a:spcPts val="1000"/>
              </a:spcBef>
              <a:spcAft>
                <a:spcPts val="0"/>
              </a:spcAft>
              <a:buClr>
                <a:schemeClr val="lt1"/>
              </a:buClr>
              <a:buSzPts val="1800"/>
              <a:buNone/>
            </a:pPr>
            <a:r>
              <a:rPr lang="en-US" sz="1700" dirty="0">
                <a:solidFill>
                  <a:schemeClr val="lt1"/>
                </a:solidFill>
                <a:latin typeface="Calibri"/>
                <a:ea typeface="Calibri"/>
                <a:cs typeface="Calibri"/>
                <a:sym typeface="Calibri"/>
              </a:rPr>
              <a:t>Scott Dorney</a:t>
            </a:r>
          </a:p>
          <a:p>
            <a:pPr marL="0" lvl="0" indent="0" algn="l" rtl="0">
              <a:lnSpc>
                <a:spcPct val="100000"/>
              </a:lnSpc>
              <a:spcBef>
                <a:spcPts val="1000"/>
              </a:spcBef>
              <a:spcAft>
                <a:spcPts val="0"/>
              </a:spcAft>
              <a:buClr>
                <a:schemeClr val="lt1"/>
              </a:buClr>
              <a:buSzPts val="1800"/>
              <a:buNone/>
            </a:pPr>
            <a:r>
              <a:rPr lang="en-US" sz="1700" dirty="0">
                <a:solidFill>
                  <a:schemeClr val="lt1"/>
                </a:solidFill>
                <a:latin typeface="Calibri"/>
                <a:ea typeface="Calibri"/>
                <a:cs typeface="Calibri"/>
                <a:sym typeface="Calibri"/>
              </a:rPr>
              <a:t>scott@ncmbc.us</a:t>
            </a:r>
          </a:p>
          <a:p>
            <a:pPr marL="0" lvl="0" indent="0" algn="l" rtl="0">
              <a:lnSpc>
                <a:spcPct val="100000"/>
              </a:lnSpc>
              <a:spcBef>
                <a:spcPts val="1000"/>
              </a:spcBef>
              <a:spcAft>
                <a:spcPts val="0"/>
              </a:spcAft>
              <a:buClr>
                <a:schemeClr val="lt1"/>
              </a:buClr>
              <a:buSzPts val="1800"/>
              <a:buNone/>
            </a:pPr>
            <a:endParaRPr sz="1700" dirty="0">
              <a:solidFill>
                <a:schemeClr val="lt1"/>
              </a:solidFill>
              <a:latin typeface="Calibri"/>
              <a:ea typeface="Calibri"/>
              <a:cs typeface="Calibri"/>
              <a:sym typeface="Calibri"/>
            </a:endParaRPr>
          </a:p>
          <a:p>
            <a:pPr marL="0" lvl="0" indent="0" algn="l" rtl="0">
              <a:lnSpc>
                <a:spcPct val="100000"/>
              </a:lnSpc>
              <a:spcBef>
                <a:spcPts val="1000"/>
              </a:spcBef>
              <a:spcAft>
                <a:spcPts val="0"/>
              </a:spcAft>
              <a:buClr>
                <a:schemeClr val="lt1"/>
              </a:buClr>
              <a:buSzPts val="1800"/>
              <a:buNone/>
            </a:pPr>
            <a:r>
              <a:rPr lang="en-US" sz="1800" dirty="0">
                <a:solidFill>
                  <a:schemeClr val="lt1"/>
                </a:solidFill>
              </a:rPr>
              <a:t>Lee Moritz </a:t>
            </a:r>
          </a:p>
          <a:p>
            <a:pPr marL="0" lvl="0" indent="0" algn="l" rtl="0">
              <a:lnSpc>
                <a:spcPct val="100000"/>
              </a:lnSpc>
              <a:spcBef>
                <a:spcPts val="1000"/>
              </a:spcBef>
              <a:spcAft>
                <a:spcPts val="0"/>
              </a:spcAft>
              <a:buClr>
                <a:schemeClr val="lt1"/>
              </a:buClr>
              <a:buSzPts val="1800"/>
              <a:buNone/>
            </a:pPr>
            <a:r>
              <a:rPr lang="en-US" sz="1800" dirty="0">
                <a:solidFill>
                  <a:schemeClr val="bg1"/>
                </a:solidFill>
                <a:latin typeface="Calibri"/>
                <a:ea typeface="Calibri"/>
                <a:cs typeface="Calibri"/>
                <a:sym typeface="Calibri"/>
              </a:rPr>
              <a:t>moritzl@ncmbc.us</a:t>
            </a:r>
            <a:endParaRPr dirty="0">
              <a:solidFill>
                <a:schemeClr val="bg1"/>
              </a:solidFill>
              <a:latin typeface="Calibri"/>
              <a:ea typeface="Calibri"/>
              <a:cs typeface="Calibri"/>
              <a:sym typeface="Calibri"/>
            </a:endParaRPr>
          </a:p>
          <a:p>
            <a:pPr marL="0" lvl="0" indent="0" algn="l" rtl="0">
              <a:lnSpc>
                <a:spcPct val="100000"/>
              </a:lnSpc>
              <a:spcBef>
                <a:spcPts val="1000"/>
              </a:spcBef>
              <a:spcAft>
                <a:spcPts val="0"/>
              </a:spcAft>
              <a:buClr>
                <a:schemeClr val="lt1"/>
              </a:buClr>
              <a:buSzPts val="2400"/>
              <a:buNone/>
            </a:pPr>
            <a:endParaRPr dirty="0">
              <a:latin typeface="Calibri"/>
              <a:ea typeface="Calibri"/>
              <a:cs typeface="Calibri"/>
              <a:sym typeface="Calibri"/>
            </a:endParaRPr>
          </a:p>
          <a:p>
            <a:pPr marL="0" lvl="0" indent="0" algn="l" rtl="0">
              <a:lnSpc>
                <a:spcPct val="100000"/>
              </a:lnSpc>
              <a:spcBef>
                <a:spcPts val="1000"/>
              </a:spcBef>
              <a:spcAft>
                <a:spcPts val="0"/>
              </a:spcAft>
              <a:buClr>
                <a:schemeClr val="lt1"/>
              </a:buClr>
              <a:buSzPts val="2400"/>
              <a:buNone/>
            </a:pPr>
            <a:endParaRPr dirty="0">
              <a:latin typeface="Calibri"/>
              <a:ea typeface="Calibri"/>
              <a:cs typeface="Calibri"/>
              <a:sym typeface="Calibri"/>
            </a:endParaRPr>
          </a:p>
        </p:txBody>
      </p:sp>
      <p:pic>
        <p:nvPicPr>
          <p:cNvPr id="92" name="Google Shape;92;p1" descr="Logo, company name&#10;&#10;Description automatically generated"/>
          <p:cNvPicPr preferRelativeResize="0"/>
          <p:nvPr/>
        </p:nvPicPr>
        <p:blipFill rotWithShape="1">
          <a:blip r:embed="rId3">
            <a:alphaModFix/>
          </a:blip>
          <a:srcRect/>
          <a:stretch/>
        </p:blipFill>
        <p:spPr>
          <a:xfrm>
            <a:off x="7001826" y="3719983"/>
            <a:ext cx="4164872" cy="2263374"/>
          </a:xfrm>
          <a:prstGeom prst="rect">
            <a:avLst/>
          </a:prstGeom>
          <a:noFill/>
          <a:ln>
            <a:noFill/>
          </a:ln>
        </p:spPr>
      </p:pic>
      <p:pic>
        <p:nvPicPr>
          <p:cNvPr id="93" name="Google Shape;93;p1"/>
          <p:cNvPicPr preferRelativeResize="0"/>
          <p:nvPr/>
        </p:nvPicPr>
        <p:blipFill rotWithShape="1">
          <a:blip r:embed="rId4">
            <a:alphaModFix/>
          </a:blip>
          <a:srcRect/>
          <a:stretch/>
        </p:blipFill>
        <p:spPr>
          <a:xfrm>
            <a:off x="321927" y="5235029"/>
            <a:ext cx="2782609" cy="1496656"/>
          </a:xfrm>
          <a:prstGeom prst="rect">
            <a:avLst/>
          </a:prstGeom>
          <a:noFill/>
          <a:ln>
            <a:noFill/>
          </a:ln>
        </p:spPr>
      </p:pic>
      <p:sp>
        <p:nvSpPr>
          <p:cNvPr id="94" name="Google Shape;94;p1"/>
          <p:cNvSpPr txBox="1"/>
          <p:nvPr/>
        </p:nvSpPr>
        <p:spPr>
          <a:xfrm>
            <a:off x="6034875" y="6270382"/>
            <a:ext cx="569100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2060"/>
              </a:buClr>
              <a:buSzPts val="1800"/>
              <a:buFont typeface="Calibri"/>
              <a:buNone/>
            </a:pPr>
            <a:r>
              <a:rPr lang="en-US" sz="1800" b="0" i="0" u="none" strike="noStrike" cap="none" dirty="0">
                <a:solidFill>
                  <a:srgbClr val="002060"/>
                </a:solidFill>
                <a:latin typeface="Calibri"/>
                <a:ea typeface="Calibri"/>
                <a:cs typeface="Calibri"/>
                <a:sym typeface="Calibri"/>
              </a:rPr>
              <a:t>ncmbc.us     DEFTECH.nc.gov    MatchForce.org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p:nvPr/>
        </p:nvSpPr>
        <p:spPr>
          <a:xfrm>
            <a:off x="0" y="-163878"/>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Promote installation/command - community relations</a:t>
            </a:r>
            <a:endParaRPr dirty="0"/>
          </a:p>
        </p:txBody>
      </p:sp>
      <p:sp>
        <p:nvSpPr>
          <p:cNvPr id="125" name="Google Shape;125;p4"/>
          <p:cNvSpPr/>
          <p:nvPr/>
        </p:nvSpPr>
        <p:spPr>
          <a:xfrm rot="-2922022">
            <a:off x="-1328609" y="-1316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126" name="Google Shape;126;p4"/>
          <p:cNvSpPr txBox="1">
            <a:spLocks noGrp="1"/>
          </p:cNvSpPr>
          <p:nvPr>
            <p:ph type="title"/>
          </p:nvPr>
        </p:nvSpPr>
        <p:spPr>
          <a:xfrm>
            <a:off x="1825734" y="685799"/>
            <a:ext cx="10074532" cy="100188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33313D"/>
              </a:buClr>
              <a:buSzPts val="4000"/>
              <a:buFont typeface="Calibri"/>
              <a:buNone/>
            </a:pPr>
            <a:r>
              <a:rPr lang="en-US" sz="4000" b="1" dirty="0"/>
              <a:t>OK</a:t>
            </a:r>
            <a:r>
              <a:rPr lang="en-US" sz="4000" b="1" dirty="0">
                <a:solidFill>
                  <a:schemeClr val="dk1"/>
                </a:solidFill>
              </a:rPr>
              <a:t> I’m interested, n</a:t>
            </a:r>
            <a:r>
              <a:rPr lang="en-US" sz="4000" b="1" dirty="0"/>
              <a:t>ow what?</a:t>
            </a:r>
            <a:endParaRPr sz="4000" b="1" dirty="0">
              <a:solidFill>
                <a:schemeClr val="dk1"/>
              </a:solidFill>
              <a:latin typeface="Calibri"/>
              <a:ea typeface="Calibri"/>
              <a:cs typeface="Calibri"/>
              <a:sym typeface="Calibri"/>
            </a:endParaRPr>
          </a:p>
        </p:txBody>
      </p:sp>
      <p:sp>
        <p:nvSpPr>
          <p:cNvPr id="127" name="Google Shape;127;p4"/>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128" name="Google Shape;128;p4"/>
          <p:cNvSpPr txBox="1">
            <a:spLocks noGrp="1"/>
          </p:cNvSpPr>
          <p:nvPr>
            <p:ph type="body" idx="1"/>
          </p:nvPr>
        </p:nvSpPr>
        <p:spPr>
          <a:xfrm>
            <a:off x="1192705" y="1731441"/>
            <a:ext cx="9573448" cy="2585941"/>
          </a:xfrm>
          <a:prstGeom prst="rect">
            <a:avLst/>
          </a:prstGeom>
          <a:noFill/>
          <a:ln>
            <a:noFill/>
          </a:ln>
        </p:spPr>
        <p:txBody>
          <a:bodyPr spcFirstLastPara="1" wrap="square" lIns="91425" tIns="45700" rIns="91425" bIns="45700" anchor="ctr" anchorCtr="0">
            <a:normAutofit/>
          </a:bodyPr>
          <a:lstStyle/>
          <a:p>
            <a:pPr marL="342900" marR="5080">
              <a:lnSpc>
                <a:spcPct val="99400"/>
              </a:lnSpc>
              <a:spcBef>
                <a:spcPts val="110"/>
              </a:spcBef>
              <a:buSzPts val="2400"/>
            </a:pPr>
            <a:r>
              <a:rPr lang="en-US" dirty="0"/>
              <a:t>To sell your products or services to the federal government, your business must meet </a:t>
            </a:r>
            <a:r>
              <a:rPr lang="en-US" dirty="0">
                <a:solidFill>
                  <a:srgbClr val="290AFF"/>
                </a:solidFill>
              </a:rPr>
              <a:t>specific requirements</a:t>
            </a:r>
            <a:r>
              <a:rPr lang="en-US" dirty="0"/>
              <a:t> </a:t>
            </a:r>
          </a:p>
          <a:p>
            <a:pPr marL="342900" marR="5080">
              <a:lnSpc>
                <a:spcPct val="99400"/>
              </a:lnSpc>
              <a:spcBef>
                <a:spcPts val="110"/>
              </a:spcBef>
              <a:buSzPts val="2400"/>
            </a:pPr>
            <a:r>
              <a:rPr lang="en-US" dirty="0"/>
              <a:t>Although the contracting process can seem complicated and overwhelming at first, the government provides information and tips to help you learn to compete as a federal contractor</a:t>
            </a:r>
            <a:endParaRPr dirty="0">
              <a:solidFill>
                <a:srgbClr val="002060"/>
              </a:solidFill>
              <a:latin typeface="Calibri"/>
              <a:ea typeface="Calibri"/>
              <a:cs typeface="Calibri"/>
              <a:sym typeface="Calibri"/>
            </a:endParaRPr>
          </a:p>
        </p:txBody>
      </p:sp>
      <p:cxnSp>
        <p:nvCxnSpPr>
          <p:cNvPr id="129" name="Google Shape;129;p4"/>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130" name="Google Shape;130;p4"/>
          <p:cNvPicPr preferRelativeResize="0"/>
          <p:nvPr/>
        </p:nvPicPr>
        <p:blipFill rotWithShape="1">
          <a:blip r:embed="rId3">
            <a:alphaModFix/>
          </a:blip>
          <a:srcRect/>
          <a:stretch/>
        </p:blipFill>
        <p:spPr>
          <a:xfrm>
            <a:off x="9552365" y="5552301"/>
            <a:ext cx="2427577" cy="1305699"/>
          </a:xfrm>
          <a:prstGeom prst="rect">
            <a:avLst/>
          </a:prstGeom>
          <a:noFill/>
          <a:ln>
            <a:noFill/>
          </a:ln>
        </p:spPr>
      </p:pic>
      <p:pic>
        <p:nvPicPr>
          <p:cNvPr id="131" name="Google Shape;131;p4" descr="Logo, company name&#10;&#10;Description automatically generated"/>
          <p:cNvPicPr preferRelativeResize="0"/>
          <p:nvPr/>
        </p:nvPicPr>
        <p:blipFill rotWithShape="1">
          <a:blip r:embed="rId4">
            <a:alphaModFix/>
          </a:blip>
          <a:srcRect b="26641"/>
          <a:stretch/>
        </p:blipFill>
        <p:spPr>
          <a:xfrm>
            <a:off x="0" y="-207634"/>
            <a:ext cx="1825734" cy="1034946"/>
          </a:xfrm>
          <a:prstGeom prst="rect">
            <a:avLst/>
          </a:prstGeom>
          <a:noFill/>
          <a:ln>
            <a:noFill/>
          </a:ln>
        </p:spPr>
      </p:pic>
      <p:pic>
        <p:nvPicPr>
          <p:cNvPr id="132" name="Google Shape;132;p4"/>
          <p:cNvPicPr preferRelativeResize="0"/>
          <p:nvPr/>
        </p:nvPicPr>
        <p:blipFill rotWithShape="1">
          <a:blip r:embed="rId5">
            <a:alphaModFix/>
          </a:blip>
          <a:srcRect/>
          <a:stretch/>
        </p:blipFill>
        <p:spPr>
          <a:xfrm>
            <a:off x="75175" y="4931432"/>
            <a:ext cx="2667000" cy="16001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installation/command - community relations</a:t>
            </a:r>
            <a:endParaRPr dirty="0"/>
          </a:p>
        </p:txBody>
      </p:sp>
      <p:sp>
        <p:nvSpPr>
          <p:cNvPr id="204" name="Google Shape;204;p10"/>
          <p:cNvSpPr/>
          <p:nvPr/>
        </p:nvSpPr>
        <p:spPr>
          <a:xfrm rot="-2922022">
            <a:off x="-1328609" y="-1316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205" name="Google Shape;205;p10"/>
          <p:cNvSpPr txBox="1">
            <a:spLocks noGrp="1"/>
          </p:cNvSpPr>
          <p:nvPr>
            <p:ph type="title"/>
          </p:nvPr>
        </p:nvSpPr>
        <p:spPr>
          <a:xfrm>
            <a:off x="1905410" y="532919"/>
            <a:ext cx="10074532" cy="100188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33313D"/>
              </a:buClr>
              <a:buSzPts val="4000"/>
              <a:buFont typeface="Calibri"/>
              <a:buNone/>
            </a:pPr>
            <a:r>
              <a:rPr lang="en-US" sz="4000" b="1" dirty="0">
                <a:latin typeface="Calibri"/>
                <a:ea typeface="Calibri"/>
                <a:cs typeface="Calibri"/>
                <a:sym typeface="Calibri"/>
              </a:rPr>
              <a:t>Positioning Your Business to Engage</a:t>
            </a:r>
            <a:endParaRPr sz="4000" b="1" dirty="0">
              <a:solidFill>
                <a:schemeClr val="dk1"/>
              </a:solidFill>
              <a:latin typeface="Calibri"/>
              <a:ea typeface="Calibri"/>
              <a:cs typeface="Calibri"/>
              <a:sym typeface="Calibri"/>
            </a:endParaRPr>
          </a:p>
        </p:txBody>
      </p:sp>
      <p:sp>
        <p:nvSpPr>
          <p:cNvPr id="206" name="Google Shape;206;p10"/>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207" name="Google Shape;207;p10"/>
          <p:cNvSpPr txBox="1">
            <a:spLocks noGrp="1"/>
          </p:cNvSpPr>
          <p:nvPr>
            <p:ph type="body" idx="1"/>
          </p:nvPr>
        </p:nvSpPr>
        <p:spPr>
          <a:xfrm>
            <a:off x="1192705" y="1447802"/>
            <a:ext cx="9660825" cy="5007426"/>
          </a:xfrm>
          <a:prstGeom prst="rect">
            <a:avLst/>
          </a:prstGeom>
          <a:noFill/>
          <a:ln>
            <a:noFill/>
          </a:ln>
        </p:spPr>
        <p:txBody>
          <a:bodyPr spcFirstLastPara="1" wrap="square" lIns="91425" tIns="45700" rIns="91425" bIns="45700" anchor="ctr" anchorCtr="0">
            <a:normAutofit/>
          </a:bodyPr>
          <a:lstStyle/>
          <a:p>
            <a:pPr marL="331470" marR="43815" lvl="0" indent="-318770" algn="l" rtl="0">
              <a:lnSpc>
                <a:spcPct val="92500"/>
              </a:lnSpc>
              <a:spcBef>
                <a:spcPts val="225"/>
              </a:spcBef>
              <a:spcAft>
                <a:spcPts val="0"/>
              </a:spcAft>
              <a:buClr>
                <a:srgbClr val="73777A"/>
              </a:buClr>
              <a:buSzPct val="59090"/>
              <a:buFont typeface="Arial"/>
              <a:buChar char="•"/>
            </a:pPr>
            <a:r>
              <a:rPr lang="en-US" dirty="0"/>
              <a:t>Be willing to embrace technology, automation and ecommerce</a:t>
            </a:r>
            <a:endParaRPr dirty="0"/>
          </a:p>
          <a:p>
            <a:pPr marL="331470" lvl="0" indent="-318770" algn="l" rtl="0">
              <a:lnSpc>
                <a:spcPct val="100000"/>
              </a:lnSpc>
              <a:spcBef>
                <a:spcPts val="575"/>
              </a:spcBef>
              <a:spcAft>
                <a:spcPts val="0"/>
              </a:spcAft>
              <a:buClr>
                <a:srgbClr val="73777A"/>
              </a:buClr>
              <a:buSzPct val="59090"/>
              <a:buFont typeface="Arial"/>
              <a:buChar char="•"/>
            </a:pPr>
            <a:r>
              <a:rPr lang="en-US" dirty="0"/>
              <a:t>Best for firms with at least two years in business</a:t>
            </a:r>
            <a:endParaRPr dirty="0"/>
          </a:p>
          <a:p>
            <a:pPr marL="331470" marR="205740" lvl="0" indent="-318770" algn="l" rtl="0">
              <a:lnSpc>
                <a:spcPct val="92500"/>
              </a:lnSpc>
              <a:spcBef>
                <a:spcPts val="894"/>
              </a:spcBef>
              <a:spcAft>
                <a:spcPts val="0"/>
              </a:spcAft>
              <a:buClr>
                <a:srgbClr val="73777A"/>
              </a:buClr>
              <a:buSzPct val="59090"/>
              <a:buFont typeface="Arial"/>
              <a:buChar char="•"/>
            </a:pPr>
            <a:r>
              <a:rPr lang="en-US" dirty="0"/>
              <a:t>Good record of experience and </a:t>
            </a:r>
            <a:r>
              <a:rPr lang="en-US" dirty="0">
                <a:solidFill>
                  <a:srgbClr val="290AFF"/>
                </a:solidFill>
              </a:rPr>
              <a:t>(good) past performance </a:t>
            </a:r>
            <a:r>
              <a:rPr lang="en-US" dirty="0"/>
              <a:t>- commercial and/or subcontracting past performance</a:t>
            </a:r>
            <a:endParaRPr dirty="0"/>
          </a:p>
          <a:p>
            <a:pPr marL="331470" lvl="0" indent="-318770" algn="l" rtl="0">
              <a:lnSpc>
                <a:spcPct val="100000"/>
              </a:lnSpc>
              <a:spcBef>
                <a:spcPts val="690"/>
              </a:spcBef>
              <a:spcAft>
                <a:spcPts val="0"/>
              </a:spcAft>
              <a:buClr>
                <a:srgbClr val="73777A"/>
              </a:buClr>
              <a:buSzPct val="59090"/>
              <a:buFont typeface="Arial"/>
              <a:buChar char="•"/>
            </a:pPr>
            <a:r>
              <a:rPr lang="en-US" dirty="0"/>
              <a:t>Must be competitive and </a:t>
            </a:r>
            <a:r>
              <a:rPr lang="en-US" dirty="0">
                <a:solidFill>
                  <a:srgbClr val="290AFF"/>
                </a:solidFill>
              </a:rPr>
              <a:t>technically and financially capable</a:t>
            </a:r>
            <a:endParaRPr dirty="0"/>
          </a:p>
          <a:p>
            <a:pPr marL="331470" marR="995680" lvl="0" indent="-318770" algn="l" rtl="0">
              <a:lnSpc>
                <a:spcPct val="92500"/>
              </a:lnSpc>
              <a:spcBef>
                <a:spcPts val="800"/>
              </a:spcBef>
              <a:spcAft>
                <a:spcPts val="0"/>
              </a:spcAft>
              <a:buClr>
                <a:srgbClr val="73777A"/>
              </a:buClr>
              <a:buSzPct val="59090"/>
              <a:buFont typeface="Arial"/>
              <a:buChar char="•"/>
            </a:pPr>
            <a:r>
              <a:rPr lang="en-US" dirty="0"/>
              <a:t>Highly competitive </a:t>
            </a:r>
            <a:r>
              <a:rPr lang="en-US" dirty="0">
                <a:latin typeface="Calibri"/>
                <a:ea typeface="Calibri"/>
                <a:cs typeface="Calibri"/>
                <a:sym typeface="Calibri"/>
              </a:rPr>
              <a:t>–</a:t>
            </a:r>
            <a:r>
              <a:rPr lang="en-US" dirty="0"/>
              <a:t> great business but hard to forecast</a:t>
            </a:r>
          </a:p>
          <a:p>
            <a:pPr marL="331470" marR="995680" lvl="0" indent="-318770" algn="l" rtl="0">
              <a:lnSpc>
                <a:spcPct val="92500"/>
              </a:lnSpc>
              <a:spcBef>
                <a:spcPts val="800"/>
              </a:spcBef>
              <a:spcAft>
                <a:spcPts val="0"/>
              </a:spcAft>
              <a:buClr>
                <a:srgbClr val="73777A"/>
              </a:buClr>
              <a:buSzPct val="59090"/>
              <a:buFont typeface="Arial"/>
              <a:buChar char="•"/>
            </a:pPr>
            <a:r>
              <a:rPr lang="en-US" dirty="0"/>
              <a:t>Not a lifesaver for a struggling business - teaming often critical to getting started </a:t>
            </a:r>
          </a:p>
          <a:p>
            <a:pPr marL="331470" marR="995680" lvl="0" indent="-318770" algn="l" rtl="0">
              <a:lnSpc>
                <a:spcPct val="92500"/>
              </a:lnSpc>
              <a:spcBef>
                <a:spcPts val="800"/>
              </a:spcBef>
              <a:spcAft>
                <a:spcPts val="0"/>
              </a:spcAft>
              <a:buClr>
                <a:srgbClr val="73777A"/>
              </a:buClr>
              <a:buSzPct val="59090"/>
              <a:buFont typeface="Arial"/>
              <a:buChar char="•"/>
            </a:pPr>
            <a:r>
              <a:rPr lang="en-US" dirty="0">
                <a:solidFill>
                  <a:srgbClr val="290AFF"/>
                </a:solidFill>
              </a:rPr>
              <a:t>Get in this for the long haul!</a:t>
            </a:r>
            <a:endParaRPr dirty="0">
              <a:solidFill>
                <a:srgbClr val="002060"/>
              </a:solidFill>
              <a:latin typeface="Calibri"/>
              <a:ea typeface="Calibri"/>
              <a:cs typeface="Calibri"/>
              <a:sym typeface="Calibri"/>
            </a:endParaRPr>
          </a:p>
        </p:txBody>
      </p:sp>
      <p:cxnSp>
        <p:nvCxnSpPr>
          <p:cNvPr id="208" name="Google Shape;208;p10"/>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209" name="Google Shape;209;p10"/>
          <p:cNvPicPr preferRelativeResize="0"/>
          <p:nvPr/>
        </p:nvPicPr>
        <p:blipFill rotWithShape="1">
          <a:blip r:embed="rId3">
            <a:alphaModFix/>
          </a:blip>
          <a:srcRect/>
          <a:stretch/>
        </p:blipFill>
        <p:spPr>
          <a:xfrm>
            <a:off x="9552365" y="5552301"/>
            <a:ext cx="2427577" cy="1305699"/>
          </a:xfrm>
          <a:prstGeom prst="rect">
            <a:avLst/>
          </a:prstGeom>
          <a:noFill/>
          <a:ln>
            <a:noFill/>
          </a:ln>
        </p:spPr>
      </p:pic>
      <p:pic>
        <p:nvPicPr>
          <p:cNvPr id="210" name="Google Shape;210;p10" descr="Logo, company name&#10;&#10;Description automatically generated"/>
          <p:cNvPicPr preferRelativeResize="0"/>
          <p:nvPr/>
        </p:nvPicPr>
        <p:blipFill rotWithShape="1">
          <a:blip r:embed="rId4">
            <a:alphaModFix/>
          </a:blip>
          <a:srcRect b="26641"/>
          <a:stretch/>
        </p:blipFill>
        <p:spPr>
          <a:xfrm>
            <a:off x="0" y="-207634"/>
            <a:ext cx="1825734" cy="103494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installation/command - community relations</a:t>
            </a:r>
            <a:endParaRPr dirty="0"/>
          </a:p>
        </p:txBody>
      </p:sp>
      <p:sp>
        <p:nvSpPr>
          <p:cNvPr id="216" name="Google Shape;216;p11"/>
          <p:cNvSpPr/>
          <p:nvPr/>
        </p:nvSpPr>
        <p:spPr>
          <a:xfrm rot="-2922022">
            <a:off x="-1328609" y="-1316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217" name="Google Shape;217;p11"/>
          <p:cNvSpPr txBox="1">
            <a:spLocks noGrp="1"/>
          </p:cNvSpPr>
          <p:nvPr>
            <p:ph type="title"/>
          </p:nvPr>
        </p:nvSpPr>
        <p:spPr>
          <a:xfrm>
            <a:off x="2009054" y="326369"/>
            <a:ext cx="10074532" cy="100188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33313D"/>
              </a:buClr>
              <a:buSzPts val="4000"/>
              <a:buFont typeface="Calibri"/>
              <a:buNone/>
            </a:pPr>
            <a:r>
              <a:rPr lang="en-US" sz="4000" b="1" dirty="0">
                <a:latin typeface="Calibri"/>
                <a:ea typeface="Calibri"/>
                <a:cs typeface="Calibri"/>
                <a:sym typeface="Calibri"/>
              </a:rPr>
              <a:t>Positioning Your Business to Engage</a:t>
            </a:r>
            <a:endParaRPr sz="4000" b="1" dirty="0">
              <a:solidFill>
                <a:schemeClr val="dk1"/>
              </a:solidFill>
              <a:latin typeface="Calibri"/>
              <a:ea typeface="Calibri"/>
              <a:cs typeface="Calibri"/>
              <a:sym typeface="Calibri"/>
            </a:endParaRPr>
          </a:p>
        </p:txBody>
      </p:sp>
      <p:sp>
        <p:nvSpPr>
          <p:cNvPr id="218" name="Google Shape;218;p11"/>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219" name="Google Shape;219;p11"/>
          <p:cNvSpPr txBox="1">
            <a:spLocks noGrp="1"/>
          </p:cNvSpPr>
          <p:nvPr>
            <p:ph type="body" idx="1"/>
          </p:nvPr>
        </p:nvSpPr>
        <p:spPr>
          <a:xfrm>
            <a:off x="1190505" y="1624815"/>
            <a:ext cx="9573448" cy="4046442"/>
          </a:xfrm>
          <a:prstGeom prst="rect">
            <a:avLst/>
          </a:prstGeom>
          <a:noFill/>
          <a:ln>
            <a:noFill/>
          </a:ln>
        </p:spPr>
        <p:txBody>
          <a:bodyPr spcFirstLastPara="1" wrap="square" lIns="91425" tIns="45700" rIns="91425" bIns="45700" anchor="ctr" anchorCtr="0">
            <a:normAutofit fontScale="85000" lnSpcReduction="20000"/>
          </a:bodyPr>
          <a:lstStyle/>
          <a:p>
            <a:pPr marL="0" lvl="0" indent="0" algn="l" rtl="0">
              <a:lnSpc>
                <a:spcPct val="100000"/>
              </a:lnSpc>
              <a:spcBef>
                <a:spcPts val="910"/>
              </a:spcBef>
              <a:spcAft>
                <a:spcPts val="0"/>
              </a:spcAft>
              <a:buClr>
                <a:srgbClr val="290AFF"/>
              </a:buClr>
              <a:buSzPct val="100000"/>
              <a:buNone/>
            </a:pPr>
            <a:r>
              <a:rPr lang="en-US" sz="3300" dirty="0">
                <a:solidFill>
                  <a:srgbClr val="290AFF"/>
                </a:solidFill>
              </a:rPr>
              <a:t>Research - Do the Homework</a:t>
            </a:r>
            <a:endParaRPr sz="3300" dirty="0"/>
          </a:p>
          <a:p>
            <a:pPr marL="0" marR="273050" lvl="0" indent="0" algn="l" rtl="0">
              <a:lnSpc>
                <a:spcPct val="100400"/>
              </a:lnSpc>
              <a:spcBef>
                <a:spcPts val="655"/>
              </a:spcBef>
              <a:spcAft>
                <a:spcPts val="0"/>
              </a:spcAft>
              <a:buClr>
                <a:schemeClr val="dk1"/>
              </a:buClr>
              <a:buSzPct val="100000"/>
              <a:buNone/>
            </a:pPr>
            <a:r>
              <a:rPr lang="en-US" dirty="0"/>
              <a:t>To bid on and win government contracts, you’ll need to know what products and services the government buys </a:t>
            </a:r>
            <a:r>
              <a:rPr lang="en-US" dirty="0">
                <a:latin typeface="Calibri"/>
                <a:ea typeface="Calibri"/>
                <a:cs typeface="Calibri"/>
                <a:sym typeface="Calibri"/>
              </a:rPr>
              <a:t>—</a:t>
            </a:r>
            <a:r>
              <a:rPr lang="en-US" dirty="0"/>
              <a:t> and at what price. </a:t>
            </a:r>
            <a:r>
              <a:rPr lang="en-US" dirty="0">
                <a:solidFill>
                  <a:srgbClr val="290AFF"/>
                </a:solidFill>
              </a:rPr>
              <a:t>Spend time up front</a:t>
            </a:r>
            <a:r>
              <a:rPr lang="en-US" dirty="0"/>
              <a:t> making sure there’s a market for your product(s) or service(s), determine how big the market is.</a:t>
            </a:r>
          </a:p>
          <a:p>
            <a:pPr marL="0" marR="273050" lvl="0" indent="0" algn="l" rtl="0">
              <a:lnSpc>
                <a:spcPct val="100400"/>
              </a:lnSpc>
              <a:spcBef>
                <a:spcPts val="655"/>
              </a:spcBef>
              <a:spcAft>
                <a:spcPts val="0"/>
              </a:spcAft>
              <a:buClr>
                <a:schemeClr val="dk1"/>
              </a:buClr>
              <a:buSzPct val="100000"/>
              <a:buNone/>
            </a:pPr>
            <a:endParaRPr dirty="0"/>
          </a:p>
          <a:p>
            <a:pPr marL="0" lvl="0" indent="0">
              <a:lnSpc>
                <a:spcPct val="100000"/>
              </a:lnSpc>
              <a:spcBef>
                <a:spcPts val="630"/>
              </a:spcBef>
              <a:buClr>
                <a:srgbClr val="290AFF"/>
              </a:buClr>
              <a:buSzPct val="100000"/>
              <a:buNone/>
            </a:pPr>
            <a:r>
              <a:rPr lang="en-US" sz="3300" dirty="0">
                <a:solidFill>
                  <a:srgbClr val="290AFF"/>
                </a:solidFill>
              </a:rPr>
              <a:t>Federal Procurement Data System (FPDS) </a:t>
            </a:r>
            <a:r>
              <a:rPr lang="en-US" sz="3300" dirty="0">
                <a:solidFill>
                  <a:srgbClr val="290AFF"/>
                </a:solidFill>
                <a:hlinkClick r:id="rId3"/>
              </a:rPr>
              <a:t>https://www.fpds.gov</a:t>
            </a:r>
            <a:endParaRPr lang="en-US" sz="3300" dirty="0">
              <a:solidFill>
                <a:srgbClr val="290AFF"/>
              </a:solidFill>
            </a:endParaRPr>
          </a:p>
          <a:p>
            <a:pPr marL="0" lvl="0" indent="0">
              <a:lnSpc>
                <a:spcPct val="100000"/>
              </a:lnSpc>
              <a:spcBef>
                <a:spcPts val="630"/>
              </a:spcBef>
              <a:buClr>
                <a:srgbClr val="290AFF"/>
              </a:buClr>
              <a:buSzPct val="100000"/>
              <a:buNone/>
            </a:pPr>
            <a:r>
              <a:rPr lang="en-US" dirty="0"/>
              <a:t>The Federal Procurement Data System </a:t>
            </a:r>
            <a:r>
              <a:rPr lang="en-US" dirty="0">
                <a:latin typeface="Calibri"/>
                <a:ea typeface="Calibri"/>
                <a:cs typeface="Calibri"/>
                <a:sym typeface="Calibri"/>
              </a:rPr>
              <a:t>–</a:t>
            </a:r>
            <a:r>
              <a:rPr lang="en-US" dirty="0"/>
              <a:t> a repository of all federal contracting data for </a:t>
            </a:r>
            <a:r>
              <a:rPr lang="en-US" dirty="0">
                <a:solidFill>
                  <a:srgbClr val="290AFF"/>
                </a:solidFill>
              </a:rPr>
              <a:t>contracts over $25,000</a:t>
            </a:r>
            <a:r>
              <a:rPr lang="en-US" dirty="0"/>
              <a:t>. You can see which agencies have contracts and with whom, what agencies buy, and which contractors have these contracts.</a:t>
            </a:r>
            <a:endParaRPr dirty="0"/>
          </a:p>
          <a:p>
            <a:pPr marL="0" lvl="0" indent="0" algn="ctr" rtl="0">
              <a:lnSpc>
                <a:spcPct val="120000"/>
              </a:lnSpc>
              <a:spcBef>
                <a:spcPts val="1000"/>
              </a:spcBef>
              <a:spcAft>
                <a:spcPts val="0"/>
              </a:spcAft>
              <a:buClr>
                <a:schemeClr val="lt1"/>
              </a:buClr>
              <a:buSzPct val="84033"/>
              <a:buNone/>
            </a:pPr>
            <a:endParaRPr dirty="0">
              <a:solidFill>
                <a:srgbClr val="002060"/>
              </a:solidFill>
              <a:latin typeface="Calibri"/>
              <a:ea typeface="Calibri"/>
              <a:cs typeface="Calibri"/>
              <a:sym typeface="Calibri"/>
            </a:endParaRPr>
          </a:p>
        </p:txBody>
      </p:sp>
      <p:cxnSp>
        <p:nvCxnSpPr>
          <p:cNvPr id="220" name="Google Shape;220;p11"/>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221" name="Google Shape;221;p11"/>
          <p:cNvPicPr preferRelativeResize="0"/>
          <p:nvPr/>
        </p:nvPicPr>
        <p:blipFill rotWithShape="1">
          <a:blip r:embed="rId4">
            <a:alphaModFix/>
          </a:blip>
          <a:srcRect/>
          <a:stretch/>
        </p:blipFill>
        <p:spPr>
          <a:xfrm>
            <a:off x="9552365" y="5552301"/>
            <a:ext cx="2427577" cy="1305699"/>
          </a:xfrm>
          <a:prstGeom prst="rect">
            <a:avLst/>
          </a:prstGeom>
          <a:noFill/>
          <a:ln>
            <a:noFill/>
          </a:ln>
        </p:spPr>
      </p:pic>
      <p:pic>
        <p:nvPicPr>
          <p:cNvPr id="222" name="Google Shape;222;p11" descr="Logo, company name&#10;&#10;Description automatically generated"/>
          <p:cNvPicPr preferRelativeResize="0"/>
          <p:nvPr/>
        </p:nvPicPr>
        <p:blipFill rotWithShape="1">
          <a:blip r:embed="rId5">
            <a:alphaModFix/>
          </a:blip>
          <a:srcRect b="26641"/>
          <a:stretch/>
        </p:blipFill>
        <p:spPr>
          <a:xfrm>
            <a:off x="0" y="-207634"/>
            <a:ext cx="1825734" cy="103494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installation/command - community relations</a:t>
            </a:r>
            <a:endParaRPr dirty="0"/>
          </a:p>
        </p:txBody>
      </p:sp>
      <p:sp>
        <p:nvSpPr>
          <p:cNvPr id="228" name="Google Shape;228;p12"/>
          <p:cNvSpPr/>
          <p:nvPr/>
        </p:nvSpPr>
        <p:spPr>
          <a:xfrm rot="-2922022">
            <a:off x="-1328609" y="-1316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229" name="Google Shape;229;p12"/>
          <p:cNvSpPr txBox="1">
            <a:spLocks noGrp="1"/>
          </p:cNvSpPr>
          <p:nvPr>
            <p:ph type="title"/>
          </p:nvPr>
        </p:nvSpPr>
        <p:spPr>
          <a:xfrm>
            <a:off x="1905410" y="653376"/>
            <a:ext cx="10074532" cy="100188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33313D"/>
              </a:buClr>
              <a:buSzPts val="4000"/>
              <a:buFont typeface="Calibri"/>
              <a:buNone/>
            </a:pPr>
            <a:r>
              <a:rPr lang="en-US" sz="4000" b="1" dirty="0">
                <a:latin typeface="Calibri"/>
                <a:ea typeface="Calibri"/>
                <a:cs typeface="Calibri"/>
                <a:sym typeface="Calibri"/>
              </a:rPr>
              <a:t>Positioning Your Business to Engage</a:t>
            </a:r>
            <a:endParaRPr sz="4000" b="1" dirty="0">
              <a:solidFill>
                <a:schemeClr val="dk1"/>
              </a:solidFill>
              <a:latin typeface="Calibri"/>
              <a:ea typeface="Calibri"/>
              <a:cs typeface="Calibri"/>
              <a:sym typeface="Calibri"/>
            </a:endParaRPr>
          </a:p>
        </p:txBody>
      </p:sp>
      <p:sp>
        <p:nvSpPr>
          <p:cNvPr id="230" name="Google Shape;230;p12"/>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231" name="Google Shape;231;p12"/>
          <p:cNvSpPr txBox="1">
            <a:spLocks noGrp="1"/>
          </p:cNvSpPr>
          <p:nvPr>
            <p:ph type="body" idx="1"/>
          </p:nvPr>
        </p:nvSpPr>
        <p:spPr>
          <a:xfrm>
            <a:off x="1190505" y="2042416"/>
            <a:ext cx="9573448" cy="3927487"/>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lnSpc>
                <a:spcPct val="100000"/>
              </a:lnSpc>
              <a:spcBef>
                <a:spcPts val="910"/>
              </a:spcBef>
              <a:spcAft>
                <a:spcPts val="0"/>
              </a:spcAft>
              <a:buClr>
                <a:srgbClr val="290AFF"/>
              </a:buClr>
              <a:buSzPct val="100000"/>
              <a:buNone/>
            </a:pPr>
            <a:r>
              <a:rPr lang="en-US" sz="3300" dirty="0">
                <a:solidFill>
                  <a:srgbClr val="290AFF"/>
                </a:solidFill>
              </a:rPr>
              <a:t>USASpending.gov</a:t>
            </a:r>
            <a:endParaRPr sz="3300" dirty="0"/>
          </a:p>
          <a:p>
            <a:pPr marL="0" marR="5080" lvl="0" indent="0" algn="l" rtl="0">
              <a:lnSpc>
                <a:spcPct val="100400"/>
              </a:lnSpc>
              <a:spcBef>
                <a:spcPts val="655"/>
              </a:spcBef>
              <a:spcAft>
                <a:spcPts val="0"/>
              </a:spcAft>
              <a:buClr>
                <a:schemeClr val="dk1"/>
              </a:buClr>
              <a:buSzPct val="100000"/>
              <a:buNone/>
            </a:pPr>
            <a:r>
              <a:rPr lang="en-US" dirty="0"/>
              <a:t>USASpending.gov tracks government spending through the contracts it awards. This searchable database contains information for each federal contract. You can use this information to help identify </a:t>
            </a:r>
            <a:r>
              <a:rPr lang="en-US" dirty="0">
                <a:solidFill>
                  <a:srgbClr val="290AFF"/>
                </a:solidFill>
              </a:rPr>
              <a:t>government purchasing trends </a:t>
            </a:r>
            <a:r>
              <a:rPr lang="en-US" dirty="0"/>
              <a:t>by state.</a:t>
            </a:r>
          </a:p>
          <a:p>
            <a:pPr marL="0" marR="5080" lvl="0" indent="0" algn="l" rtl="0">
              <a:lnSpc>
                <a:spcPct val="100400"/>
              </a:lnSpc>
              <a:spcBef>
                <a:spcPts val="655"/>
              </a:spcBef>
              <a:spcAft>
                <a:spcPts val="0"/>
              </a:spcAft>
              <a:buClr>
                <a:schemeClr val="dk1"/>
              </a:buClr>
              <a:buSzPct val="100000"/>
              <a:buNone/>
            </a:pPr>
            <a:endParaRPr dirty="0"/>
          </a:p>
          <a:p>
            <a:pPr marL="0" lvl="0" indent="0" algn="l" rtl="0">
              <a:lnSpc>
                <a:spcPct val="100000"/>
              </a:lnSpc>
              <a:spcBef>
                <a:spcPts val="630"/>
              </a:spcBef>
              <a:spcAft>
                <a:spcPts val="0"/>
              </a:spcAft>
              <a:buClr>
                <a:srgbClr val="290AFF"/>
              </a:buClr>
              <a:buSzPct val="100000"/>
              <a:buNone/>
            </a:pPr>
            <a:r>
              <a:rPr lang="en-US" sz="3300" dirty="0">
                <a:solidFill>
                  <a:srgbClr val="290AFF"/>
                </a:solidFill>
              </a:rPr>
              <a:t>Federal agency procurement forecasts</a:t>
            </a:r>
            <a:endParaRPr sz="3300" dirty="0"/>
          </a:p>
          <a:p>
            <a:pPr marL="0" marR="66675" lvl="0" indent="0" algn="l" rtl="0">
              <a:lnSpc>
                <a:spcPct val="100400"/>
              </a:lnSpc>
              <a:spcBef>
                <a:spcPts val="755"/>
              </a:spcBef>
              <a:spcAft>
                <a:spcPts val="0"/>
              </a:spcAft>
              <a:buClr>
                <a:schemeClr val="dk1"/>
              </a:buClr>
              <a:buSzPct val="100000"/>
              <a:buNone/>
            </a:pPr>
            <a:r>
              <a:rPr lang="en-US" dirty="0"/>
              <a:t>Each government agency releases a procurement forecast that includes contracting opportunities for small businesses. You can review these Agency Recurring Procurement Forecasts to find out if there are agencies that buy what you sell. Data is also loaded on </a:t>
            </a:r>
            <a:r>
              <a:rPr lang="en-US" u="sng" dirty="0">
                <a:solidFill>
                  <a:srgbClr val="060B72"/>
                </a:solidFill>
                <a:hlinkClick r:id="rId3">
                  <a:extLst>
                    <a:ext uri="{A12FA001-AC4F-418D-AE19-62706E023703}">
                      <ahyp:hlinkClr xmlns:ahyp="http://schemas.microsoft.com/office/drawing/2018/hyperlinkcolor" val="tx"/>
                    </a:ext>
                  </a:extLst>
                </a:hlinkClick>
              </a:rPr>
              <a:t>www.ncmbc.us</a:t>
            </a:r>
            <a:r>
              <a:rPr lang="en-US" dirty="0">
                <a:solidFill>
                  <a:srgbClr val="060B72"/>
                </a:solidFill>
              </a:rPr>
              <a:t> </a:t>
            </a:r>
            <a:r>
              <a:rPr lang="en-US" dirty="0">
                <a:solidFill>
                  <a:srgbClr val="290AFF"/>
                </a:solidFill>
              </a:rPr>
              <a:t>future opps database</a:t>
            </a:r>
            <a:r>
              <a:rPr lang="en-US" dirty="0">
                <a:solidFill>
                  <a:srgbClr val="494949"/>
                </a:solidFill>
              </a:rPr>
              <a:t> – and flows to </a:t>
            </a:r>
            <a:r>
              <a:rPr lang="en-US" dirty="0">
                <a:solidFill>
                  <a:srgbClr val="494949"/>
                </a:solidFill>
                <a:hlinkClick r:id="rId4"/>
              </a:rPr>
              <a:t>www.MatchForce.org</a:t>
            </a:r>
            <a:r>
              <a:rPr lang="en-US" dirty="0">
                <a:solidFill>
                  <a:srgbClr val="494949"/>
                </a:solidFill>
              </a:rPr>
              <a:t>.  </a:t>
            </a:r>
            <a:endParaRPr dirty="0"/>
          </a:p>
          <a:p>
            <a:pPr marL="0" lvl="0" indent="0" algn="ctr" rtl="0">
              <a:lnSpc>
                <a:spcPct val="120000"/>
              </a:lnSpc>
              <a:spcBef>
                <a:spcPts val="1000"/>
              </a:spcBef>
              <a:spcAft>
                <a:spcPts val="0"/>
              </a:spcAft>
              <a:buClr>
                <a:schemeClr val="lt1"/>
              </a:buClr>
              <a:buSzPct val="84033"/>
              <a:buNone/>
            </a:pPr>
            <a:endParaRPr dirty="0">
              <a:solidFill>
                <a:srgbClr val="002060"/>
              </a:solidFill>
              <a:latin typeface="Calibri"/>
              <a:ea typeface="Calibri"/>
              <a:cs typeface="Calibri"/>
              <a:sym typeface="Calibri"/>
            </a:endParaRPr>
          </a:p>
        </p:txBody>
      </p:sp>
      <p:cxnSp>
        <p:nvCxnSpPr>
          <p:cNvPr id="232" name="Google Shape;232;p12"/>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233" name="Google Shape;233;p12"/>
          <p:cNvPicPr preferRelativeResize="0"/>
          <p:nvPr/>
        </p:nvPicPr>
        <p:blipFill rotWithShape="1">
          <a:blip r:embed="rId5">
            <a:alphaModFix/>
          </a:blip>
          <a:srcRect/>
          <a:stretch/>
        </p:blipFill>
        <p:spPr>
          <a:xfrm>
            <a:off x="9552365" y="5552301"/>
            <a:ext cx="2427577" cy="1305699"/>
          </a:xfrm>
          <a:prstGeom prst="rect">
            <a:avLst/>
          </a:prstGeom>
          <a:noFill/>
          <a:ln>
            <a:noFill/>
          </a:ln>
        </p:spPr>
      </p:pic>
      <p:pic>
        <p:nvPicPr>
          <p:cNvPr id="234" name="Google Shape;234;p12" descr="Logo, company name&#10;&#10;Description automatically generated"/>
          <p:cNvPicPr preferRelativeResize="0"/>
          <p:nvPr/>
        </p:nvPicPr>
        <p:blipFill rotWithShape="1">
          <a:blip r:embed="rId6">
            <a:alphaModFix/>
          </a:blip>
          <a:srcRect b="26641"/>
          <a:stretch/>
        </p:blipFill>
        <p:spPr>
          <a:xfrm>
            <a:off x="0" y="-207634"/>
            <a:ext cx="1825734" cy="103494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installation/command - community relations</a:t>
            </a:r>
            <a:endParaRPr dirty="0"/>
          </a:p>
        </p:txBody>
      </p:sp>
      <p:sp>
        <p:nvSpPr>
          <p:cNvPr id="252" name="Google Shape;252;p14"/>
          <p:cNvSpPr/>
          <p:nvPr/>
        </p:nvSpPr>
        <p:spPr>
          <a:xfrm rot="-2922022">
            <a:off x="-1328609" y="-1316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253" name="Google Shape;253;p14"/>
          <p:cNvSpPr txBox="1">
            <a:spLocks noGrp="1"/>
          </p:cNvSpPr>
          <p:nvPr>
            <p:ph type="title"/>
          </p:nvPr>
        </p:nvSpPr>
        <p:spPr>
          <a:xfrm>
            <a:off x="2009054" y="685799"/>
            <a:ext cx="10074532" cy="93901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3313D"/>
              </a:buClr>
              <a:buSzPts val="4000"/>
              <a:buFont typeface="Calibri"/>
              <a:buNone/>
            </a:pPr>
            <a:r>
              <a:rPr lang="en-US" sz="4000" b="1" dirty="0">
                <a:latin typeface="Calibri"/>
                <a:ea typeface="Calibri"/>
                <a:cs typeface="Calibri"/>
                <a:sym typeface="Calibri"/>
              </a:rPr>
              <a:t>How the Government </a:t>
            </a:r>
            <a:r>
              <a:rPr lang="en-US" sz="4000" b="1" dirty="0"/>
              <a:t>Buys</a:t>
            </a:r>
            <a:r>
              <a:rPr lang="en-US" sz="4000" b="1" dirty="0">
                <a:latin typeface="Calibri"/>
                <a:ea typeface="Calibri"/>
                <a:cs typeface="Calibri"/>
                <a:sym typeface="Calibri"/>
              </a:rPr>
              <a:t> Goods and Services</a:t>
            </a:r>
            <a:endParaRPr sz="4000" b="1" dirty="0">
              <a:solidFill>
                <a:schemeClr val="dk1"/>
              </a:solidFill>
              <a:latin typeface="Calibri"/>
              <a:ea typeface="Calibri"/>
              <a:cs typeface="Calibri"/>
              <a:sym typeface="Calibri"/>
            </a:endParaRPr>
          </a:p>
        </p:txBody>
      </p:sp>
      <p:sp>
        <p:nvSpPr>
          <p:cNvPr id="254" name="Google Shape;254;p14"/>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255" name="Google Shape;255;p14"/>
          <p:cNvSpPr txBox="1">
            <a:spLocks noGrp="1"/>
          </p:cNvSpPr>
          <p:nvPr>
            <p:ph type="body" idx="1"/>
          </p:nvPr>
        </p:nvSpPr>
        <p:spPr>
          <a:xfrm>
            <a:off x="1122086" y="1959428"/>
            <a:ext cx="9760638" cy="4452258"/>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100000"/>
              </a:lnSpc>
              <a:spcBef>
                <a:spcPts val="895"/>
              </a:spcBef>
              <a:spcAft>
                <a:spcPts val="0"/>
              </a:spcAft>
              <a:buClr>
                <a:schemeClr val="dk1"/>
              </a:buClr>
              <a:buSzPts val="2800"/>
              <a:buNone/>
            </a:pPr>
            <a:r>
              <a:rPr lang="en-US" dirty="0">
                <a:solidFill>
                  <a:srgbClr val="290AFF"/>
                </a:solidFill>
              </a:rPr>
              <a:t>“Who’s Who” and “What’s What” in federal acquisition</a:t>
            </a:r>
          </a:p>
          <a:p>
            <a:pPr marL="0" lvl="0" indent="0" algn="l" rtl="0">
              <a:lnSpc>
                <a:spcPct val="100000"/>
              </a:lnSpc>
              <a:spcBef>
                <a:spcPts val="895"/>
              </a:spcBef>
              <a:spcAft>
                <a:spcPts val="0"/>
              </a:spcAft>
              <a:buClr>
                <a:schemeClr val="dk1"/>
              </a:buClr>
              <a:buSzPts val="2800"/>
              <a:buNone/>
            </a:pPr>
            <a:endParaRPr dirty="0">
              <a:solidFill>
                <a:schemeClr val="accent1"/>
              </a:solidFill>
            </a:endParaRPr>
          </a:p>
          <a:p>
            <a:pPr marL="331470" lvl="0" indent="-318770" algn="l" rtl="0">
              <a:lnSpc>
                <a:spcPct val="100000"/>
              </a:lnSpc>
              <a:spcBef>
                <a:spcPts val="725"/>
              </a:spcBef>
              <a:spcAft>
                <a:spcPts val="0"/>
              </a:spcAft>
              <a:buClr>
                <a:srgbClr val="73777A"/>
              </a:buClr>
              <a:buSzPts val="1655"/>
              <a:buFont typeface="Arial"/>
              <a:buChar char="•"/>
            </a:pPr>
            <a:r>
              <a:rPr lang="en-US" dirty="0"/>
              <a:t>User (with requirements)- </a:t>
            </a:r>
            <a:r>
              <a:rPr lang="en-US" dirty="0">
                <a:solidFill>
                  <a:srgbClr val="290AFF"/>
                </a:solidFill>
              </a:rPr>
              <a:t>the Warfighter</a:t>
            </a:r>
            <a:endParaRPr dirty="0">
              <a:solidFill>
                <a:srgbClr val="290AFF"/>
              </a:solidFill>
            </a:endParaRPr>
          </a:p>
          <a:p>
            <a:pPr marL="331470" lvl="0" indent="-318770" algn="l" rtl="0">
              <a:lnSpc>
                <a:spcPct val="100000"/>
              </a:lnSpc>
              <a:spcBef>
                <a:spcPts val="770"/>
              </a:spcBef>
              <a:spcAft>
                <a:spcPts val="0"/>
              </a:spcAft>
              <a:buClr>
                <a:srgbClr val="73777A"/>
              </a:buClr>
              <a:buSzPts val="1655"/>
              <a:buFont typeface="Arial"/>
              <a:buChar char="•"/>
            </a:pPr>
            <a:r>
              <a:rPr lang="en-US" dirty="0"/>
              <a:t>Contracting Office- (acquires goods, services for users)</a:t>
            </a:r>
            <a:endParaRPr dirty="0"/>
          </a:p>
          <a:p>
            <a:pPr marL="331470" lvl="0" indent="-318770" algn="l" rtl="0">
              <a:lnSpc>
                <a:spcPct val="100000"/>
              </a:lnSpc>
              <a:spcBef>
                <a:spcPts val="645"/>
              </a:spcBef>
              <a:spcAft>
                <a:spcPts val="0"/>
              </a:spcAft>
              <a:buClr>
                <a:srgbClr val="73777A"/>
              </a:buClr>
              <a:buSzPts val="1655"/>
              <a:buFont typeface="Arial"/>
              <a:buChar char="•"/>
            </a:pPr>
            <a:r>
              <a:rPr lang="en-US" dirty="0"/>
              <a:t>Federal acquisition regulations (FARs)- Federal Law that Governs</a:t>
            </a:r>
          </a:p>
          <a:p>
            <a:pPr marL="331470" lvl="0" indent="-318770" algn="l" rtl="0">
              <a:lnSpc>
                <a:spcPct val="100000"/>
              </a:lnSpc>
              <a:spcBef>
                <a:spcPts val="645"/>
              </a:spcBef>
              <a:spcAft>
                <a:spcPts val="0"/>
              </a:spcAft>
              <a:buClr>
                <a:srgbClr val="73777A"/>
              </a:buClr>
              <a:buSzPts val="1655"/>
              <a:buFont typeface="Arial"/>
              <a:buChar char="•"/>
            </a:pPr>
            <a:endParaRPr lang="en-US" dirty="0"/>
          </a:p>
          <a:p>
            <a:pPr marL="331470" lvl="0" indent="-318770" algn="l" rtl="0">
              <a:lnSpc>
                <a:spcPct val="100000"/>
              </a:lnSpc>
              <a:spcBef>
                <a:spcPts val="645"/>
              </a:spcBef>
              <a:spcAft>
                <a:spcPts val="0"/>
              </a:spcAft>
              <a:buClr>
                <a:srgbClr val="73777A"/>
              </a:buClr>
              <a:buSzPts val="1655"/>
              <a:buFont typeface="Arial"/>
              <a:buChar char="•"/>
            </a:pPr>
            <a:r>
              <a:rPr lang="en-US" dirty="0">
                <a:solidFill>
                  <a:srgbClr val="290AFF"/>
                </a:solidFill>
              </a:rPr>
              <a:t>Note:</a:t>
            </a:r>
            <a:r>
              <a:rPr lang="en-US" dirty="0"/>
              <a:t> Every purchase begins with a determined requirement by the user</a:t>
            </a:r>
            <a:endParaRPr dirty="0"/>
          </a:p>
          <a:p>
            <a:pPr marL="0" lvl="0" indent="0" algn="ctr" rtl="0">
              <a:lnSpc>
                <a:spcPct val="120000"/>
              </a:lnSpc>
              <a:spcBef>
                <a:spcPts val="1000"/>
              </a:spcBef>
              <a:spcAft>
                <a:spcPts val="0"/>
              </a:spcAft>
              <a:buClr>
                <a:schemeClr val="lt1"/>
              </a:buClr>
              <a:buSzPts val="2000"/>
              <a:buNone/>
            </a:pPr>
            <a:endParaRPr dirty="0">
              <a:solidFill>
                <a:srgbClr val="002060"/>
              </a:solidFill>
              <a:latin typeface="Calibri"/>
              <a:ea typeface="Calibri"/>
              <a:cs typeface="Calibri"/>
              <a:sym typeface="Calibri"/>
            </a:endParaRPr>
          </a:p>
        </p:txBody>
      </p:sp>
      <p:cxnSp>
        <p:nvCxnSpPr>
          <p:cNvPr id="256" name="Google Shape;256;p14"/>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257" name="Google Shape;257;p14"/>
          <p:cNvPicPr preferRelativeResize="0"/>
          <p:nvPr/>
        </p:nvPicPr>
        <p:blipFill rotWithShape="1">
          <a:blip r:embed="rId3">
            <a:alphaModFix/>
          </a:blip>
          <a:srcRect/>
          <a:stretch/>
        </p:blipFill>
        <p:spPr>
          <a:xfrm>
            <a:off x="9552365" y="5552301"/>
            <a:ext cx="2427577" cy="1305699"/>
          </a:xfrm>
          <a:prstGeom prst="rect">
            <a:avLst/>
          </a:prstGeom>
          <a:noFill/>
          <a:ln>
            <a:noFill/>
          </a:ln>
        </p:spPr>
      </p:pic>
      <p:pic>
        <p:nvPicPr>
          <p:cNvPr id="258" name="Google Shape;258;p14" descr="Logo, company name&#10;&#10;Description automatically generated"/>
          <p:cNvPicPr preferRelativeResize="0"/>
          <p:nvPr/>
        </p:nvPicPr>
        <p:blipFill rotWithShape="1">
          <a:blip r:embed="rId4">
            <a:alphaModFix/>
          </a:blip>
          <a:srcRect b="26641"/>
          <a:stretch/>
        </p:blipFill>
        <p:spPr>
          <a:xfrm>
            <a:off x="0" y="-207634"/>
            <a:ext cx="1825734" cy="103494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installation/command - community relations</a:t>
            </a:r>
            <a:endParaRPr dirty="0"/>
          </a:p>
        </p:txBody>
      </p:sp>
      <p:sp>
        <p:nvSpPr>
          <p:cNvPr id="264" name="Google Shape;264;p15"/>
          <p:cNvSpPr/>
          <p:nvPr/>
        </p:nvSpPr>
        <p:spPr>
          <a:xfrm rot="-2922022">
            <a:off x="-1328609" y="-1316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265" name="Google Shape;265;p15"/>
          <p:cNvSpPr txBox="1">
            <a:spLocks noGrp="1"/>
          </p:cNvSpPr>
          <p:nvPr>
            <p:ph type="title"/>
          </p:nvPr>
        </p:nvSpPr>
        <p:spPr>
          <a:xfrm>
            <a:off x="1645859" y="952243"/>
            <a:ext cx="10096375" cy="75760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3313D"/>
              </a:buClr>
              <a:buSzPts val="4000"/>
              <a:buFont typeface="Calibri"/>
              <a:buNone/>
            </a:pPr>
            <a:r>
              <a:rPr lang="en-US" sz="4000" b="1" dirty="0">
                <a:latin typeface="Calibri"/>
                <a:ea typeface="Calibri"/>
                <a:cs typeface="Calibri"/>
                <a:sym typeface="Calibri"/>
              </a:rPr>
              <a:t>How the Government Buys Goods and Services</a:t>
            </a:r>
            <a:endParaRPr sz="4000" b="1" dirty="0">
              <a:solidFill>
                <a:schemeClr val="dk1"/>
              </a:solidFill>
              <a:latin typeface="Calibri"/>
              <a:ea typeface="Calibri"/>
              <a:cs typeface="Calibri"/>
              <a:sym typeface="Calibri"/>
            </a:endParaRPr>
          </a:p>
        </p:txBody>
      </p:sp>
      <p:sp>
        <p:nvSpPr>
          <p:cNvPr id="266" name="Google Shape;266;p15"/>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267" name="Google Shape;267;p15"/>
          <p:cNvSpPr txBox="1">
            <a:spLocks noGrp="1"/>
          </p:cNvSpPr>
          <p:nvPr>
            <p:ph type="body" idx="1"/>
          </p:nvPr>
        </p:nvSpPr>
        <p:spPr>
          <a:xfrm>
            <a:off x="1192705" y="1834782"/>
            <a:ext cx="9573448" cy="458728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315"/>
              </a:spcBef>
              <a:spcAft>
                <a:spcPts val="0"/>
              </a:spcAft>
              <a:buClr>
                <a:srgbClr val="290AFF"/>
              </a:buClr>
              <a:buSzPts val="2800"/>
              <a:buNone/>
            </a:pPr>
            <a:endParaRPr lang="en-US" dirty="0">
              <a:solidFill>
                <a:srgbClr val="290AFF"/>
              </a:solidFill>
            </a:endParaRPr>
          </a:p>
          <a:p>
            <a:pPr marL="0" lvl="0" indent="0" algn="l" rtl="0">
              <a:lnSpc>
                <a:spcPct val="100000"/>
              </a:lnSpc>
              <a:spcBef>
                <a:spcPts val="315"/>
              </a:spcBef>
              <a:spcAft>
                <a:spcPts val="0"/>
              </a:spcAft>
              <a:buClr>
                <a:srgbClr val="290AFF"/>
              </a:buClr>
              <a:buSzPts val="2800"/>
              <a:buNone/>
            </a:pPr>
            <a:r>
              <a:rPr lang="en-US" dirty="0">
                <a:solidFill>
                  <a:srgbClr val="290AFF"/>
                </a:solidFill>
              </a:rPr>
              <a:t>Prioritized sourcing for DOD Textiles</a:t>
            </a:r>
            <a:endParaRPr dirty="0"/>
          </a:p>
          <a:p>
            <a:pPr marL="12700" lvl="0" indent="0" algn="l" rtl="0">
              <a:lnSpc>
                <a:spcPct val="100000"/>
              </a:lnSpc>
              <a:spcBef>
                <a:spcPts val="200"/>
              </a:spcBef>
              <a:spcAft>
                <a:spcPts val="0"/>
              </a:spcAft>
              <a:buClr>
                <a:srgbClr val="73777A"/>
              </a:buClr>
              <a:buSzPts val="1655"/>
              <a:buNone/>
            </a:pPr>
            <a:r>
              <a:rPr lang="en-US" dirty="0"/>
              <a:t>1.Agency internal inventories</a:t>
            </a:r>
            <a:endParaRPr dirty="0"/>
          </a:p>
          <a:p>
            <a:pPr marL="12700" lvl="0" indent="0" algn="l" rtl="0">
              <a:lnSpc>
                <a:spcPct val="100000"/>
              </a:lnSpc>
              <a:spcBef>
                <a:spcPts val="170"/>
              </a:spcBef>
              <a:spcAft>
                <a:spcPts val="0"/>
              </a:spcAft>
              <a:buClr>
                <a:srgbClr val="73777A"/>
              </a:buClr>
              <a:buSzPts val="1655"/>
              <a:buNone/>
            </a:pPr>
            <a:r>
              <a:rPr lang="en-US" dirty="0"/>
              <a:t>2. Other agency excess inventories</a:t>
            </a:r>
            <a:endParaRPr dirty="0"/>
          </a:p>
          <a:p>
            <a:pPr marL="12700" lvl="0" indent="0" algn="l" rtl="0">
              <a:lnSpc>
                <a:spcPct val="100000"/>
              </a:lnSpc>
              <a:spcBef>
                <a:spcPts val="170"/>
              </a:spcBef>
              <a:spcAft>
                <a:spcPts val="0"/>
              </a:spcAft>
              <a:buClr>
                <a:srgbClr val="73777A"/>
              </a:buClr>
              <a:buSzPts val="1655"/>
              <a:buNone/>
            </a:pPr>
            <a:r>
              <a:rPr lang="en-US" dirty="0">
                <a:solidFill>
                  <a:schemeClr val="tx1"/>
                </a:solidFill>
              </a:rPr>
              <a:t>3. Federal Prison Industries</a:t>
            </a:r>
            <a:endParaRPr dirty="0">
              <a:solidFill>
                <a:schemeClr val="tx1"/>
              </a:solidFill>
            </a:endParaRPr>
          </a:p>
          <a:p>
            <a:pPr marL="12700" lvl="0" indent="0" algn="l" rtl="0">
              <a:lnSpc>
                <a:spcPct val="100000"/>
              </a:lnSpc>
              <a:spcBef>
                <a:spcPts val="140"/>
              </a:spcBef>
              <a:spcAft>
                <a:spcPts val="0"/>
              </a:spcAft>
              <a:buClr>
                <a:srgbClr val="73777A"/>
              </a:buClr>
              <a:buSzPts val="1655"/>
              <a:buNone/>
            </a:pPr>
            <a:r>
              <a:rPr lang="en-US" dirty="0">
                <a:solidFill>
                  <a:schemeClr val="tx1"/>
                </a:solidFill>
              </a:rPr>
              <a:t>4. Ability One</a:t>
            </a:r>
            <a:endParaRPr dirty="0">
              <a:solidFill>
                <a:schemeClr val="tx1"/>
              </a:solidFill>
            </a:endParaRPr>
          </a:p>
          <a:p>
            <a:pPr marL="12700" lvl="0" indent="0" algn="l" rtl="0">
              <a:lnSpc>
                <a:spcPct val="100000"/>
              </a:lnSpc>
              <a:spcBef>
                <a:spcPts val="170"/>
              </a:spcBef>
              <a:spcAft>
                <a:spcPts val="0"/>
              </a:spcAft>
              <a:buClr>
                <a:srgbClr val="73777A"/>
              </a:buClr>
              <a:buSzPts val="1655"/>
              <a:buNone/>
            </a:pPr>
            <a:r>
              <a:rPr lang="en-US" dirty="0"/>
              <a:t>5. Wholesale supply sources (Defense Logistics Agency, </a:t>
            </a:r>
            <a:r>
              <a:rPr lang="en-US" u="sng" dirty="0">
                <a:solidFill>
                  <a:srgbClr val="060B72"/>
                </a:solidFill>
              </a:rPr>
              <a:t>DLA</a:t>
            </a:r>
            <a:r>
              <a:rPr lang="en-US" dirty="0"/>
              <a:t>)</a:t>
            </a:r>
            <a:endParaRPr dirty="0"/>
          </a:p>
          <a:p>
            <a:pPr marL="12065" marR="5080" lvl="0" indent="0" algn="l" rtl="0">
              <a:lnSpc>
                <a:spcPct val="77857"/>
              </a:lnSpc>
              <a:spcBef>
                <a:spcPts val="625"/>
              </a:spcBef>
              <a:spcAft>
                <a:spcPts val="0"/>
              </a:spcAft>
              <a:buClr>
                <a:srgbClr val="73777A"/>
              </a:buClr>
              <a:buSzPts val="1655"/>
              <a:buNone/>
            </a:pPr>
            <a:r>
              <a:rPr lang="en-US" dirty="0"/>
              <a:t>6. General Services administration, mandatory, then optional federal supply schedules (</a:t>
            </a:r>
            <a:r>
              <a:rPr lang="en-US" u="sng" dirty="0">
                <a:solidFill>
                  <a:srgbClr val="060B72"/>
                </a:solidFill>
              </a:rPr>
              <a:t>GSA</a:t>
            </a:r>
            <a:r>
              <a:rPr lang="en-US" dirty="0"/>
              <a:t>)</a:t>
            </a:r>
          </a:p>
          <a:p>
            <a:pPr marL="12065" marR="5080" lvl="0" indent="0" algn="l" rtl="0">
              <a:lnSpc>
                <a:spcPct val="77857"/>
              </a:lnSpc>
              <a:spcBef>
                <a:spcPts val="625"/>
              </a:spcBef>
              <a:spcAft>
                <a:spcPts val="0"/>
              </a:spcAft>
              <a:buClr>
                <a:srgbClr val="73777A"/>
              </a:buClr>
              <a:buSzPts val="1655"/>
              <a:buNone/>
            </a:pPr>
            <a:r>
              <a:rPr lang="en-US" dirty="0"/>
              <a:t>7. Commercial Sources</a:t>
            </a:r>
            <a:endParaRPr dirty="0"/>
          </a:p>
          <a:p>
            <a:pPr marL="0" lvl="0" indent="0" algn="ctr" rtl="0">
              <a:lnSpc>
                <a:spcPct val="120000"/>
              </a:lnSpc>
              <a:spcBef>
                <a:spcPts val="1000"/>
              </a:spcBef>
              <a:spcAft>
                <a:spcPts val="0"/>
              </a:spcAft>
              <a:buClr>
                <a:schemeClr val="lt1"/>
              </a:buClr>
              <a:buSzPts val="2000"/>
              <a:buNone/>
            </a:pPr>
            <a:endParaRPr dirty="0">
              <a:solidFill>
                <a:srgbClr val="002060"/>
              </a:solidFill>
              <a:latin typeface="Calibri"/>
              <a:ea typeface="Calibri"/>
              <a:cs typeface="Calibri"/>
              <a:sym typeface="Calibri"/>
            </a:endParaRPr>
          </a:p>
        </p:txBody>
      </p:sp>
      <p:cxnSp>
        <p:nvCxnSpPr>
          <p:cNvPr id="268" name="Google Shape;268;p15"/>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269" name="Google Shape;269;p15"/>
          <p:cNvPicPr preferRelativeResize="0"/>
          <p:nvPr/>
        </p:nvPicPr>
        <p:blipFill rotWithShape="1">
          <a:blip r:embed="rId3">
            <a:alphaModFix/>
          </a:blip>
          <a:srcRect/>
          <a:stretch/>
        </p:blipFill>
        <p:spPr>
          <a:xfrm>
            <a:off x="9552365" y="5552301"/>
            <a:ext cx="2427577" cy="1305699"/>
          </a:xfrm>
          <a:prstGeom prst="rect">
            <a:avLst/>
          </a:prstGeom>
          <a:noFill/>
          <a:ln>
            <a:noFill/>
          </a:ln>
        </p:spPr>
      </p:pic>
      <p:pic>
        <p:nvPicPr>
          <p:cNvPr id="270" name="Google Shape;270;p15" descr="Logo, company name&#10;&#10;Description automatically generated"/>
          <p:cNvPicPr preferRelativeResize="0"/>
          <p:nvPr/>
        </p:nvPicPr>
        <p:blipFill rotWithShape="1">
          <a:blip r:embed="rId4">
            <a:alphaModFix/>
          </a:blip>
          <a:srcRect b="26641"/>
          <a:stretch/>
        </p:blipFill>
        <p:spPr>
          <a:xfrm>
            <a:off x="0" y="-207634"/>
            <a:ext cx="1825734" cy="103494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installation/command - community relations</a:t>
            </a:r>
            <a:endParaRPr dirty="0"/>
          </a:p>
        </p:txBody>
      </p:sp>
      <p:sp>
        <p:nvSpPr>
          <p:cNvPr id="324" name="Google Shape;324;p20"/>
          <p:cNvSpPr/>
          <p:nvPr/>
        </p:nvSpPr>
        <p:spPr>
          <a:xfrm rot="-2922022">
            <a:off x="-1328609" y="-1316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325" name="Google Shape;325;p20"/>
          <p:cNvSpPr txBox="1">
            <a:spLocks noGrp="1"/>
          </p:cNvSpPr>
          <p:nvPr>
            <p:ph type="title"/>
          </p:nvPr>
        </p:nvSpPr>
        <p:spPr>
          <a:xfrm>
            <a:off x="1825734" y="832340"/>
            <a:ext cx="10074532" cy="93901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3313D"/>
              </a:buClr>
              <a:buSzPts val="4000"/>
              <a:buFont typeface="Calibri"/>
              <a:buNone/>
            </a:pPr>
            <a:r>
              <a:rPr lang="en-US" sz="4000" b="1" dirty="0">
                <a:latin typeface="Calibri"/>
                <a:ea typeface="Calibri"/>
                <a:cs typeface="Calibri"/>
                <a:sym typeface="Calibri"/>
              </a:rPr>
              <a:t>How the Government Buys Goods and Services</a:t>
            </a:r>
            <a:endParaRPr sz="4000" b="1" dirty="0">
              <a:solidFill>
                <a:schemeClr val="dk1"/>
              </a:solidFill>
              <a:latin typeface="Calibri"/>
              <a:ea typeface="Calibri"/>
              <a:cs typeface="Calibri"/>
              <a:sym typeface="Calibri"/>
            </a:endParaRPr>
          </a:p>
        </p:txBody>
      </p:sp>
      <p:sp>
        <p:nvSpPr>
          <p:cNvPr id="326" name="Google Shape;326;p20"/>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327" name="Google Shape;327;p20"/>
          <p:cNvSpPr txBox="1">
            <a:spLocks noGrp="1"/>
          </p:cNvSpPr>
          <p:nvPr>
            <p:ph type="body" idx="1"/>
          </p:nvPr>
        </p:nvSpPr>
        <p:spPr>
          <a:xfrm>
            <a:off x="1233837" y="2081303"/>
            <a:ext cx="10074532" cy="3861581"/>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895"/>
              </a:spcBef>
              <a:spcAft>
                <a:spcPts val="0"/>
              </a:spcAft>
              <a:buClr>
                <a:srgbClr val="290AFF"/>
              </a:buClr>
              <a:buSzPts val="2400"/>
              <a:buNone/>
            </a:pPr>
            <a:r>
              <a:rPr lang="en-US" dirty="0">
                <a:solidFill>
                  <a:srgbClr val="290AFF"/>
                </a:solidFill>
              </a:rPr>
              <a:t>Appropriated funds</a:t>
            </a:r>
            <a:endParaRPr lang="en-US" dirty="0"/>
          </a:p>
          <a:p>
            <a:pPr marL="331470" lvl="0" indent="-318770" algn="l" rtl="0">
              <a:lnSpc>
                <a:spcPct val="100000"/>
              </a:lnSpc>
              <a:spcBef>
                <a:spcPts val="725"/>
              </a:spcBef>
              <a:spcAft>
                <a:spcPts val="0"/>
              </a:spcAft>
              <a:buClr>
                <a:srgbClr val="73777A"/>
              </a:buClr>
              <a:buSzPts val="1300"/>
              <a:buFont typeface="Arial"/>
              <a:buChar char="•"/>
            </a:pPr>
            <a:r>
              <a:rPr lang="en-US" sz="2400" dirty="0"/>
              <a:t>Government seeks to give all businesses a fair chance to compete- </a:t>
            </a:r>
            <a:r>
              <a:rPr lang="en-US" sz="2400" dirty="0">
                <a:solidFill>
                  <a:srgbClr val="290AFF"/>
                </a:solidFill>
              </a:rPr>
              <a:t>Set Asides</a:t>
            </a:r>
          </a:p>
          <a:p>
            <a:pPr marL="331470" lvl="0" indent="-318770" algn="l" rtl="0">
              <a:lnSpc>
                <a:spcPct val="100000"/>
              </a:lnSpc>
              <a:spcBef>
                <a:spcPts val="770"/>
              </a:spcBef>
              <a:spcAft>
                <a:spcPts val="0"/>
              </a:spcAft>
              <a:buClr>
                <a:srgbClr val="73777A"/>
              </a:buClr>
              <a:buSzPts val="1300"/>
              <a:buFont typeface="Arial"/>
              <a:buChar char="•"/>
            </a:pPr>
            <a:r>
              <a:rPr lang="en-US" sz="2400" dirty="0"/>
              <a:t>Government may use </a:t>
            </a:r>
            <a:r>
              <a:rPr lang="en-US" sz="2400" dirty="0">
                <a:solidFill>
                  <a:srgbClr val="290AFF"/>
                </a:solidFill>
              </a:rPr>
              <a:t>“best value” </a:t>
            </a:r>
            <a:r>
              <a:rPr lang="en-US" sz="2400" dirty="0"/>
              <a:t>- may not be the lowest price</a:t>
            </a:r>
          </a:p>
          <a:p>
            <a:pPr marL="331470" lvl="0" indent="-318770" algn="l" rtl="0">
              <a:lnSpc>
                <a:spcPct val="100000"/>
              </a:lnSpc>
              <a:spcBef>
                <a:spcPts val="645"/>
              </a:spcBef>
              <a:spcAft>
                <a:spcPts val="0"/>
              </a:spcAft>
              <a:buClr>
                <a:srgbClr val="73777A"/>
              </a:buClr>
              <a:buSzPts val="1300"/>
              <a:buFont typeface="Arial"/>
              <a:buChar char="•"/>
            </a:pPr>
            <a:r>
              <a:rPr lang="en-US" sz="2400" dirty="0"/>
              <a:t>Purchasing Laws are followed in accordance to:</a:t>
            </a:r>
          </a:p>
          <a:p>
            <a:pPr marL="652780" lvl="1" indent="-273685" algn="l" rtl="0">
              <a:lnSpc>
                <a:spcPct val="100000"/>
              </a:lnSpc>
              <a:spcBef>
                <a:spcPts val="675"/>
              </a:spcBef>
              <a:spcAft>
                <a:spcPts val="0"/>
              </a:spcAft>
              <a:buClr>
                <a:srgbClr val="0B0D4D"/>
              </a:buClr>
              <a:buSzPts val="1500"/>
              <a:buFont typeface="Courier New"/>
              <a:buChar char="o"/>
            </a:pPr>
            <a:r>
              <a:rPr lang="en-US" u="sng" dirty="0">
                <a:solidFill>
                  <a:srgbClr val="060B72"/>
                </a:solidFill>
              </a:rPr>
              <a:t>Code of Federal Regulation</a:t>
            </a:r>
            <a:endParaRPr lang="en-US" dirty="0"/>
          </a:p>
          <a:p>
            <a:pPr marL="652780" lvl="1" indent="-273685" algn="l" rtl="0">
              <a:lnSpc>
                <a:spcPct val="100000"/>
              </a:lnSpc>
              <a:spcBef>
                <a:spcPts val="550"/>
              </a:spcBef>
              <a:spcAft>
                <a:spcPts val="0"/>
              </a:spcAft>
              <a:buClr>
                <a:srgbClr val="0B0D4D"/>
              </a:buClr>
              <a:buSzPts val="1500"/>
              <a:buFont typeface="Courier New"/>
              <a:buChar char="o"/>
            </a:pPr>
            <a:r>
              <a:rPr lang="en-US" dirty="0"/>
              <a:t>Federal Acquisition Regulation (</a:t>
            </a:r>
            <a:r>
              <a:rPr lang="en-US" u="sng" dirty="0">
                <a:solidFill>
                  <a:srgbClr val="060B72"/>
                </a:solidFill>
              </a:rPr>
              <a:t>FAR</a:t>
            </a:r>
            <a:r>
              <a:rPr lang="en-US" dirty="0"/>
              <a:t>)</a:t>
            </a:r>
          </a:p>
          <a:p>
            <a:pPr marL="652780" lvl="1" indent="-273685" algn="l" rtl="0">
              <a:lnSpc>
                <a:spcPct val="100000"/>
              </a:lnSpc>
              <a:spcBef>
                <a:spcPts val="555"/>
              </a:spcBef>
              <a:spcAft>
                <a:spcPts val="0"/>
              </a:spcAft>
              <a:buClr>
                <a:srgbClr val="0B0D4D"/>
              </a:buClr>
              <a:buSzPts val="1500"/>
              <a:buFont typeface="Courier New"/>
              <a:buChar char="o"/>
            </a:pPr>
            <a:r>
              <a:rPr lang="en-US" dirty="0"/>
              <a:t>Defense Federal Acquisition Regulation (</a:t>
            </a:r>
            <a:r>
              <a:rPr lang="en-US" u="sng" dirty="0">
                <a:solidFill>
                  <a:srgbClr val="060B72"/>
                </a:solidFill>
              </a:rPr>
              <a:t>DFAR</a:t>
            </a:r>
            <a:r>
              <a:rPr lang="en-US" dirty="0"/>
              <a:t>), or…</a:t>
            </a:r>
          </a:p>
          <a:p>
            <a:pPr marL="652780" lvl="1" indent="-273685" algn="l" rtl="0">
              <a:lnSpc>
                <a:spcPct val="100000"/>
              </a:lnSpc>
              <a:spcBef>
                <a:spcPts val="670"/>
              </a:spcBef>
              <a:spcAft>
                <a:spcPts val="0"/>
              </a:spcAft>
              <a:buClr>
                <a:srgbClr val="0B0D4D"/>
              </a:buClr>
              <a:buSzPts val="1500"/>
              <a:buFont typeface="Courier New"/>
              <a:buChar char="o"/>
            </a:pPr>
            <a:r>
              <a:rPr lang="en-US" dirty="0"/>
              <a:t>Other Federal Agency Supplements</a:t>
            </a:r>
          </a:p>
          <a:p>
            <a:pPr marL="0" lvl="0" indent="0" algn="ctr" rtl="0">
              <a:lnSpc>
                <a:spcPct val="120000"/>
              </a:lnSpc>
              <a:spcBef>
                <a:spcPts val="1000"/>
              </a:spcBef>
              <a:spcAft>
                <a:spcPts val="0"/>
              </a:spcAft>
              <a:buClr>
                <a:schemeClr val="lt1"/>
              </a:buClr>
              <a:buSzPts val="2000"/>
              <a:buNone/>
            </a:pPr>
            <a:endParaRPr dirty="0">
              <a:solidFill>
                <a:srgbClr val="002060"/>
              </a:solidFill>
              <a:latin typeface="Calibri"/>
              <a:ea typeface="Calibri"/>
              <a:cs typeface="Calibri"/>
              <a:sym typeface="Calibri"/>
            </a:endParaRPr>
          </a:p>
        </p:txBody>
      </p:sp>
      <p:cxnSp>
        <p:nvCxnSpPr>
          <p:cNvPr id="328" name="Google Shape;328;p20"/>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329" name="Google Shape;329;p20"/>
          <p:cNvPicPr preferRelativeResize="0"/>
          <p:nvPr/>
        </p:nvPicPr>
        <p:blipFill rotWithShape="1">
          <a:blip r:embed="rId3">
            <a:alphaModFix/>
          </a:blip>
          <a:srcRect/>
          <a:stretch/>
        </p:blipFill>
        <p:spPr>
          <a:xfrm>
            <a:off x="9552365" y="5552301"/>
            <a:ext cx="2427577" cy="1305699"/>
          </a:xfrm>
          <a:prstGeom prst="rect">
            <a:avLst/>
          </a:prstGeom>
          <a:noFill/>
          <a:ln>
            <a:noFill/>
          </a:ln>
        </p:spPr>
      </p:pic>
      <p:pic>
        <p:nvPicPr>
          <p:cNvPr id="330" name="Google Shape;330;p20" descr="Logo, company name&#10;&#10;Description automatically generated"/>
          <p:cNvPicPr preferRelativeResize="0"/>
          <p:nvPr/>
        </p:nvPicPr>
        <p:blipFill rotWithShape="1">
          <a:blip r:embed="rId4">
            <a:alphaModFix/>
          </a:blip>
          <a:srcRect b="26641"/>
          <a:stretch/>
        </p:blipFill>
        <p:spPr>
          <a:xfrm>
            <a:off x="0" y="-207634"/>
            <a:ext cx="1825734" cy="1034946"/>
          </a:xfrm>
          <a:prstGeom prst="rect">
            <a:avLst/>
          </a:prstGeom>
          <a:noFill/>
          <a:ln>
            <a:noFill/>
          </a:ln>
        </p:spPr>
      </p:pic>
    </p:spTree>
    <p:extLst>
      <p:ext uri="{BB962C8B-B14F-4D97-AF65-F5344CB8AC3E}">
        <p14:creationId xmlns:p14="http://schemas.microsoft.com/office/powerpoint/2010/main" val="4107654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installation/command - community relations</a:t>
            </a:r>
            <a:endParaRPr dirty="0"/>
          </a:p>
        </p:txBody>
      </p:sp>
      <p:sp>
        <p:nvSpPr>
          <p:cNvPr id="324" name="Google Shape;324;p20"/>
          <p:cNvSpPr/>
          <p:nvPr/>
        </p:nvSpPr>
        <p:spPr>
          <a:xfrm rot="-2922022">
            <a:off x="-1328609" y="-1316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325" name="Google Shape;325;p20"/>
          <p:cNvSpPr txBox="1">
            <a:spLocks noGrp="1"/>
          </p:cNvSpPr>
          <p:nvPr>
            <p:ph type="title"/>
          </p:nvPr>
        </p:nvSpPr>
        <p:spPr>
          <a:xfrm>
            <a:off x="2009054" y="685799"/>
            <a:ext cx="10074532" cy="93901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3313D"/>
              </a:buClr>
              <a:buSzPts val="4000"/>
              <a:buFont typeface="Calibri"/>
              <a:buNone/>
            </a:pPr>
            <a:r>
              <a:rPr lang="en-US" sz="4000" b="1" dirty="0">
                <a:latin typeface="Calibri"/>
                <a:ea typeface="Calibri"/>
                <a:cs typeface="Calibri"/>
                <a:sym typeface="Calibri"/>
              </a:rPr>
              <a:t>How the Government Buys Goods and Services</a:t>
            </a:r>
            <a:endParaRPr sz="4000" b="1" dirty="0">
              <a:solidFill>
                <a:schemeClr val="dk1"/>
              </a:solidFill>
              <a:latin typeface="Calibri"/>
              <a:ea typeface="Calibri"/>
              <a:cs typeface="Calibri"/>
              <a:sym typeface="Calibri"/>
            </a:endParaRPr>
          </a:p>
        </p:txBody>
      </p:sp>
      <p:sp>
        <p:nvSpPr>
          <p:cNvPr id="326" name="Google Shape;326;p20"/>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327" name="Google Shape;327;p20"/>
          <p:cNvSpPr txBox="1">
            <a:spLocks noGrp="1"/>
          </p:cNvSpPr>
          <p:nvPr>
            <p:ph type="body" idx="1"/>
          </p:nvPr>
        </p:nvSpPr>
        <p:spPr>
          <a:xfrm>
            <a:off x="1192705" y="1624812"/>
            <a:ext cx="9573448" cy="3861581"/>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895"/>
              </a:spcBef>
              <a:spcAft>
                <a:spcPts val="0"/>
              </a:spcAft>
              <a:buClr>
                <a:srgbClr val="290AFF"/>
              </a:buClr>
              <a:buSzPts val="2400"/>
              <a:buNone/>
            </a:pPr>
            <a:r>
              <a:rPr lang="en-US" dirty="0">
                <a:solidFill>
                  <a:srgbClr val="290AFF"/>
                </a:solidFill>
              </a:rPr>
              <a:t>Appropriated funds</a:t>
            </a:r>
            <a:endParaRPr dirty="0"/>
          </a:p>
          <a:p>
            <a:pPr marL="331470" lvl="0" indent="-318770" algn="l" rtl="0">
              <a:lnSpc>
                <a:spcPct val="100000"/>
              </a:lnSpc>
              <a:spcBef>
                <a:spcPts val="725"/>
              </a:spcBef>
              <a:spcAft>
                <a:spcPts val="0"/>
              </a:spcAft>
              <a:buClr>
                <a:srgbClr val="73777A"/>
              </a:buClr>
              <a:buSzPts val="1300"/>
              <a:buFont typeface="Arial"/>
              <a:buChar char="•"/>
            </a:pPr>
            <a:r>
              <a:rPr lang="en-US" sz="2400" dirty="0"/>
              <a:t>Micro Purchases </a:t>
            </a:r>
            <a:r>
              <a:rPr lang="en-US" sz="2400" dirty="0">
                <a:latin typeface="Calibri"/>
                <a:ea typeface="Calibri"/>
                <a:cs typeface="Calibri"/>
                <a:sym typeface="Calibri"/>
              </a:rPr>
              <a:t>–</a:t>
            </a:r>
            <a:r>
              <a:rPr lang="en-US" sz="2400" dirty="0"/>
              <a:t> </a:t>
            </a:r>
            <a:r>
              <a:rPr lang="en-US" sz="2400" dirty="0">
                <a:solidFill>
                  <a:srgbClr val="290AFF"/>
                </a:solidFill>
              </a:rPr>
              <a:t>Up to $10,000</a:t>
            </a:r>
            <a:endParaRPr sz="2400" dirty="0">
              <a:solidFill>
                <a:srgbClr val="290AFF"/>
              </a:solidFill>
            </a:endParaRPr>
          </a:p>
          <a:p>
            <a:pPr marL="652780" lvl="1" indent="-273685" algn="l" rtl="0">
              <a:lnSpc>
                <a:spcPct val="100000"/>
              </a:lnSpc>
              <a:spcBef>
                <a:spcPts val="675"/>
              </a:spcBef>
              <a:spcAft>
                <a:spcPts val="0"/>
              </a:spcAft>
              <a:buClr>
                <a:srgbClr val="0B0D4D"/>
              </a:buClr>
              <a:buSzPts val="1500"/>
              <a:buFont typeface="Courier New"/>
              <a:buChar char="o"/>
            </a:pPr>
            <a:r>
              <a:rPr lang="en-US" dirty="0"/>
              <a:t>Buyer only has to solicit one source</a:t>
            </a:r>
            <a:endParaRPr dirty="0"/>
          </a:p>
          <a:p>
            <a:pPr marL="652780" lvl="1" indent="-273685" algn="l" rtl="0">
              <a:lnSpc>
                <a:spcPct val="100000"/>
              </a:lnSpc>
              <a:spcBef>
                <a:spcPts val="550"/>
              </a:spcBef>
              <a:spcAft>
                <a:spcPts val="0"/>
              </a:spcAft>
              <a:buClr>
                <a:srgbClr val="0B0D4D"/>
              </a:buClr>
              <a:buSzPts val="1500"/>
              <a:buFont typeface="Courier New"/>
              <a:buChar char="o"/>
            </a:pPr>
            <a:r>
              <a:rPr lang="en-US" dirty="0"/>
              <a:t>Price must be reasonable</a:t>
            </a:r>
            <a:endParaRPr dirty="0"/>
          </a:p>
          <a:p>
            <a:pPr marL="652780" lvl="1" indent="-273685" algn="l" rtl="0">
              <a:lnSpc>
                <a:spcPct val="100000"/>
              </a:lnSpc>
              <a:spcBef>
                <a:spcPts val="650"/>
              </a:spcBef>
              <a:spcAft>
                <a:spcPts val="0"/>
              </a:spcAft>
              <a:buClr>
                <a:srgbClr val="0B0D4D"/>
              </a:buClr>
              <a:buSzPts val="1500"/>
              <a:buFont typeface="Courier New"/>
              <a:buChar char="o"/>
            </a:pPr>
            <a:r>
              <a:rPr lang="en-US" dirty="0"/>
              <a:t>Usually paid by </a:t>
            </a:r>
            <a:r>
              <a:rPr lang="en-US" dirty="0">
                <a:solidFill>
                  <a:srgbClr val="290AFF"/>
                </a:solidFill>
              </a:rPr>
              <a:t>Government Purchase Card (GPC)</a:t>
            </a:r>
            <a:endParaRPr dirty="0"/>
          </a:p>
          <a:p>
            <a:pPr marL="652145" marR="5080" lvl="1" indent="-273049" algn="l" rtl="0">
              <a:lnSpc>
                <a:spcPct val="117727"/>
              </a:lnSpc>
              <a:spcBef>
                <a:spcPts val="700"/>
              </a:spcBef>
              <a:spcAft>
                <a:spcPts val="0"/>
              </a:spcAft>
              <a:buClr>
                <a:srgbClr val="0B0D4D"/>
              </a:buClr>
              <a:buSzPts val="1500"/>
              <a:buFont typeface="Courier New"/>
              <a:buChar char="o"/>
            </a:pPr>
            <a:r>
              <a:rPr lang="en-US" dirty="0"/>
              <a:t>Many federal employees have GPC’s and make small purchases everyday</a:t>
            </a:r>
            <a:endParaRPr dirty="0"/>
          </a:p>
          <a:p>
            <a:pPr marL="0" lvl="0" indent="0" algn="ctr" rtl="0">
              <a:lnSpc>
                <a:spcPct val="120000"/>
              </a:lnSpc>
              <a:spcBef>
                <a:spcPts val="1000"/>
              </a:spcBef>
              <a:spcAft>
                <a:spcPts val="0"/>
              </a:spcAft>
              <a:buClr>
                <a:schemeClr val="lt1"/>
              </a:buClr>
              <a:buSzPts val="2000"/>
              <a:buNone/>
            </a:pPr>
            <a:endParaRPr dirty="0">
              <a:solidFill>
                <a:srgbClr val="002060"/>
              </a:solidFill>
              <a:latin typeface="Calibri"/>
              <a:ea typeface="Calibri"/>
              <a:cs typeface="Calibri"/>
              <a:sym typeface="Calibri"/>
            </a:endParaRPr>
          </a:p>
        </p:txBody>
      </p:sp>
      <p:cxnSp>
        <p:nvCxnSpPr>
          <p:cNvPr id="328" name="Google Shape;328;p20"/>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329" name="Google Shape;329;p20"/>
          <p:cNvPicPr preferRelativeResize="0"/>
          <p:nvPr/>
        </p:nvPicPr>
        <p:blipFill rotWithShape="1">
          <a:blip r:embed="rId3">
            <a:alphaModFix/>
          </a:blip>
          <a:srcRect/>
          <a:stretch/>
        </p:blipFill>
        <p:spPr>
          <a:xfrm>
            <a:off x="9552365" y="5552301"/>
            <a:ext cx="2427577" cy="1305699"/>
          </a:xfrm>
          <a:prstGeom prst="rect">
            <a:avLst/>
          </a:prstGeom>
          <a:noFill/>
          <a:ln>
            <a:noFill/>
          </a:ln>
        </p:spPr>
      </p:pic>
      <p:pic>
        <p:nvPicPr>
          <p:cNvPr id="330" name="Google Shape;330;p20" descr="Logo, company name&#10;&#10;Description automatically generated"/>
          <p:cNvPicPr preferRelativeResize="0"/>
          <p:nvPr/>
        </p:nvPicPr>
        <p:blipFill rotWithShape="1">
          <a:blip r:embed="rId4">
            <a:alphaModFix/>
          </a:blip>
          <a:srcRect b="26641"/>
          <a:stretch/>
        </p:blipFill>
        <p:spPr>
          <a:xfrm>
            <a:off x="0" y="-207634"/>
            <a:ext cx="1825734" cy="103494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Provide market intel, business development, training and one-ce (pre- and post-award)</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installation/command - community relations</a:t>
            </a:r>
            <a:endParaRPr dirty="0"/>
          </a:p>
        </p:txBody>
      </p:sp>
      <p:sp>
        <p:nvSpPr>
          <p:cNvPr id="336" name="Google Shape;336;p21"/>
          <p:cNvSpPr/>
          <p:nvPr/>
        </p:nvSpPr>
        <p:spPr>
          <a:xfrm rot="-2922022">
            <a:off x="-1328609" y="-1316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337" name="Google Shape;337;p21"/>
          <p:cNvSpPr txBox="1">
            <a:spLocks noGrp="1"/>
          </p:cNvSpPr>
          <p:nvPr>
            <p:ph type="title"/>
          </p:nvPr>
        </p:nvSpPr>
        <p:spPr>
          <a:xfrm>
            <a:off x="2009054" y="406205"/>
            <a:ext cx="10074532" cy="148885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3313D"/>
              </a:buClr>
              <a:buSzPts val="4000"/>
              <a:buFont typeface="Calibri"/>
              <a:buNone/>
            </a:pPr>
            <a:r>
              <a:rPr lang="en-US" sz="4000" b="1" dirty="0">
                <a:latin typeface="Calibri"/>
                <a:ea typeface="Calibri"/>
                <a:cs typeface="Calibri"/>
                <a:sym typeface="Calibri"/>
              </a:rPr>
              <a:t>How the Government Buys Goods and Services</a:t>
            </a:r>
            <a:endParaRPr sz="4000" b="1" dirty="0">
              <a:solidFill>
                <a:schemeClr val="dk1"/>
              </a:solidFill>
              <a:latin typeface="Calibri"/>
              <a:ea typeface="Calibri"/>
              <a:cs typeface="Calibri"/>
              <a:sym typeface="Calibri"/>
            </a:endParaRPr>
          </a:p>
        </p:txBody>
      </p:sp>
      <p:sp>
        <p:nvSpPr>
          <p:cNvPr id="338" name="Google Shape;338;p21"/>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339" name="Google Shape;339;p21"/>
          <p:cNvSpPr txBox="1">
            <a:spLocks noGrp="1"/>
          </p:cNvSpPr>
          <p:nvPr>
            <p:ph type="body" idx="1"/>
          </p:nvPr>
        </p:nvSpPr>
        <p:spPr>
          <a:xfrm>
            <a:off x="1047739" y="2447660"/>
            <a:ext cx="9573448" cy="2662500"/>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lnSpc>
                <a:spcPct val="100000"/>
              </a:lnSpc>
              <a:spcBef>
                <a:spcPts val="895"/>
              </a:spcBef>
              <a:spcAft>
                <a:spcPts val="0"/>
              </a:spcAft>
              <a:buClr>
                <a:srgbClr val="290AFF"/>
              </a:buClr>
              <a:buSzPts val="2400"/>
              <a:buNone/>
            </a:pPr>
            <a:r>
              <a:rPr lang="en-US" dirty="0">
                <a:solidFill>
                  <a:srgbClr val="290AFF"/>
                </a:solidFill>
              </a:rPr>
              <a:t>Appropriated funds</a:t>
            </a:r>
            <a:endParaRPr dirty="0"/>
          </a:p>
          <a:p>
            <a:pPr marL="331470" lvl="0" indent="-318770" algn="l" rtl="0">
              <a:lnSpc>
                <a:spcPct val="100000"/>
              </a:lnSpc>
              <a:spcBef>
                <a:spcPts val="725"/>
              </a:spcBef>
              <a:spcAft>
                <a:spcPts val="0"/>
              </a:spcAft>
              <a:buClr>
                <a:srgbClr val="73777A"/>
              </a:buClr>
              <a:buSzPts val="1300"/>
              <a:buFont typeface="Arial"/>
              <a:buChar char="•"/>
            </a:pPr>
            <a:r>
              <a:rPr lang="en-US" sz="2400" dirty="0"/>
              <a:t>Simplified Acquisition Threshold (SAT), </a:t>
            </a:r>
            <a:r>
              <a:rPr lang="en-US" sz="2400" dirty="0">
                <a:solidFill>
                  <a:srgbClr val="290AFF"/>
                </a:solidFill>
              </a:rPr>
              <a:t>up to $25,000</a:t>
            </a:r>
            <a:endParaRPr sz="2400" dirty="0">
              <a:solidFill>
                <a:srgbClr val="290AFF"/>
              </a:solidFill>
            </a:endParaRPr>
          </a:p>
          <a:p>
            <a:pPr marL="652780" lvl="1" indent="-273685" algn="l" rtl="0">
              <a:lnSpc>
                <a:spcPct val="100000"/>
              </a:lnSpc>
              <a:spcBef>
                <a:spcPts val="675"/>
              </a:spcBef>
              <a:spcAft>
                <a:spcPts val="0"/>
              </a:spcAft>
              <a:buClr>
                <a:srgbClr val="0B0D4D"/>
              </a:buClr>
              <a:buSzPts val="1500"/>
              <a:buFont typeface="Courier New"/>
              <a:buChar char="o"/>
            </a:pPr>
            <a:r>
              <a:rPr lang="en-US" dirty="0"/>
              <a:t>Set–aside for small business (SB)</a:t>
            </a:r>
            <a:endParaRPr dirty="0"/>
          </a:p>
          <a:p>
            <a:pPr marL="652780" lvl="1" indent="-273685" algn="l" rtl="0">
              <a:lnSpc>
                <a:spcPct val="100000"/>
              </a:lnSpc>
              <a:spcBef>
                <a:spcPts val="650"/>
              </a:spcBef>
              <a:spcAft>
                <a:spcPts val="0"/>
              </a:spcAft>
              <a:buClr>
                <a:srgbClr val="0B0D4D"/>
              </a:buClr>
              <a:buSzPts val="1500"/>
              <a:buFont typeface="Courier New"/>
              <a:buChar char="o"/>
            </a:pPr>
            <a:r>
              <a:rPr lang="en-US" dirty="0"/>
              <a:t>Handled by (on base) contracting officers</a:t>
            </a:r>
            <a:endParaRPr dirty="0"/>
          </a:p>
          <a:p>
            <a:pPr marL="652780" lvl="1" indent="-273685" algn="l" rtl="0">
              <a:lnSpc>
                <a:spcPct val="100000"/>
              </a:lnSpc>
              <a:spcBef>
                <a:spcPts val="550"/>
              </a:spcBef>
              <a:spcAft>
                <a:spcPts val="0"/>
              </a:spcAft>
              <a:buClr>
                <a:srgbClr val="0B0D4D"/>
              </a:buClr>
              <a:buSzPts val="1500"/>
              <a:buFont typeface="Courier New"/>
              <a:buChar char="o"/>
            </a:pPr>
            <a:r>
              <a:rPr lang="en-US" dirty="0"/>
              <a:t>3 quotes from </a:t>
            </a:r>
            <a:r>
              <a:rPr lang="en-US" dirty="0">
                <a:solidFill>
                  <a:srgbClr val="290AFF"/>
                </a:solidFill>
              </a:rPr>
              <a:t>vendors they know and locate</a:t>
            </a:r>
            <a:endParaRPr dirty="0"/>
          </a:p>
          <a:p>
            <a:pPr marL="652780" lvl="1" indent="-273685" algn="l" rtl="0">
              <a:lnSpc>
                <a:spcPct val="100000"/>
              </a:lnSpc>
              <a:spcBef>
                <a:spcPts val="675"/>
              </a:spcBef>
              <a:spcAft>
                <a:spcPts val="0"/>
              </a:spcAft>
              <a:buClr>
                <a:srgbClr val="0B0D4D"/>
              </a:buClr>
              <a:buSzPts val="1500"/>
              <a:buFont typeface="Courier New"/>
              <a:buChar char="o"/>
            </a:pPr>
            <a:r>
              <a:rPr lang="en-US" dirty="0"/>
              <a:t>Award based on low best price/delivery requirements</a:t>
            </a:r>
            <a:endParaRPr dirty="0">
              <a:latin typeface="Calibri"/>
              <a:ea typeface="Calibri"/>
              <a:cs typeface="Calibri"/>
              <a:sym typeface="Calibri"/>
            </a:endParaRPr>
          </a:p>
        </p:txBody>
      </p:sp>
      <p:cxnSp>
        <p:nvCxnSpPr>
          <p:cNvPr id="340" name="Google Shape;340;p21"/>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341" name="Google Shape;341;p21"/>
          <p:cNvPicPr preferRelativeResize="0"/>
          <p:nvPr/>
        </p:nvPicPr>
        <p:blipFill rotWithShape="1">
          <a:blip r:embed="rId3">
            <a:alphaModFix/>
          </a:blip>
          <a:srcRect/>
          <a:stretch/>
        </p:blipFill>
        <p:spPr>
          <a:xfrm>
            <a:off x="9552365" y="5552301"/>
            <a:ext cx="2427577" cy="1305699"/>
          </a:xfrm>
          <a:prstGeom prst="rect">
            <a:avLst/>
          </a:prstGeom>
          <a:noFill/>
          <a:ln>
            <a:noFill/>
          </a:ln>
        </p:spPr>
      </p:pic>
      <p:pic>
        <p:nvPicPr>
          <p:cNvPr id="342" name="Google Shape;342;p21" descr="Logo, company name&#10;&#10;Description automatically generated"/>
          <p:cNvPicPr preferRelativeResize="0"/>
          <p:nvPr/>
        </p:nvPicPr>
        <p:blipFill rotWithShape="1">
          <a:blip r:embed="rId4">
            <a:alphaModFix/>
          </a:blip>
          <a:srcRect b="26641"/>
          <a:stretch/>
        </p:blipFill>
        <p:spPr>
          <a:xfrm>
            <a:off x="0" y="-207634"/>
            <a:ext cx="1825734" cy="103494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installation/command - community relations</a:t>
            </a:r>
            <a:endParaRPr dirty="0"/>
          </a:p>
        </p:txBody>
      </p:sp>
      <p:sp>
        <p:nvSpPr>
          <p:cNvPr id="348" name="Google Shape;348;p22"/>
          <p:cNvSpPr/>
          <p:nvPr/>
        </p:nvSpPr>
        <p:spPr>
          <a:xfrm rot="-2922022">
            <a:off x="-1328609" y="-1316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349" name="Google Shape;349;p22"/>
          <p:cNvSpPr txBox="1">
            <a:spLocks noGrp="1"/>
          </p:cNvSpPr>
          <p:nvPr>
            <p:ph type="title"/>
          </p:nvPr>
        </p:nvSpPr>
        <p:spPr>
          <a:xfrm>
            <a:off x="2009054" y="326369"/>
            <a:ext cx="10074532" cy="1542188"/>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33313D"/>
              </a:buClr>
              <a:buSzPts val="4000"/>
              <a:buFont typeface="Calibri"/>
              <a:buNone/>
            </a:pPr>
            <a:r>
              <a:rPr lang="en-US" sz="4000" b="1" dirty="0">
                <a:latin typeface="Calibri"/>
                <a:ea typeface="Calibri"/>
                <a:cs typeface="Calibri"/>
                <a:sym typeface="Calibri"/>
              </a:rPr>
              <a:t>How the Government Buys Goods and Services</a:t>
            </a:r>
            <a:endParaRPr sz="4000" b="1" dirty="0">
              <a:solidFill>
                <a:schemeClr val="dk1"/>
              </a:solidFill>
              <a:latin typeface="Calibri"/>
              <a:ea typeface="Calibri"/>
              <a:cs typeface="Calibri"/>
              <a:sym typeface="Calibri"/>
            </a:endParaRPr>
          </a:p>
        </p:txBody>
      </p:sp>
      <p:sp>
        <p:nvSpPr>
          <p:cNvPr id="350" name="Google Shape;350;p22"/>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351" name="Google Shape;351;p22"/>
          <p:cNvSpPr txBox="1">
            <a:spLocks noGrp="1"/>
          </p:cNvSpPr>
          <p:nvPr>
            <p:ph type="body" idx="1"/>
          </p:nvPr>
        </p:nvSpPr>
        <p:spPr>
          <a:xfrm>
            <a:off x="1192705" y="1624812"/>
            <a:ext cx="9573448" cy="4315235"/>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895"/>
              </a:spcBef>
              <a:spcAft>
                <a:spcPts val="0"/>
              </a:spcAft>
              <a:buClr>
                <a:srgbClr val="290AFF"/>
              </a:buClr>
              <a:buSzPts val="2400"/>
              <a:buNone/>
            </a:pPr>
            <a:r>
              <a:rPr lang="en-US" dirty="0">
                <a:solidFill>
                  <a:srgbClr val="290AFF"/>
                </a:solidFill>
              </a:rPr>
              <a:t>Appropriated funds</a:t>
            </a:r>
            <a:endParaRPr dirty="0"/>
          </a:p>
          <a:p>
            <a:pPr marL="331470" lvl="0" indent="-318770" algn="l" rtl="0">
              <a:lnSpc>
                <a:spcPct val="100000"/>
              </a:lnSpc>
              <a:spcBef>
                <a:spcPts val="725"/>
              </a:spcBef>
              <a:spcAft>
                <a:spcPts val="0"/>
              </a:spcAft>
              <a:buClr>
                <a:srgbClr val="73777A"/>
              </a:buClr>
              <a:buSzPts val="1300"/>
              <a:buFont typeface="Arial"/>
              <a:buChar char="•"/>
            </a:pPr>
            <a:r>
              <a:rPr lang="en-US" sz="2400" dirty="0"/>
              <a:t>Simplified Acquisition Threshold (SAT), </a:t>
            </a:r>
            <a:r>
              <a:rPr lang="en-US" sz="2400" dirty="0">
                <a:solidFill>
                  <a:srgbClr val="290AFF"/>
                </a:solidFill>
              </a:rPr>
              <a:t>$25,000 - $250,000</a:t>
            </a:r>
            <a:r>
              <a:rPr lang="en-US" sz="2400" dirty="0"/>
              <a:t>*</a:t>
            </a:r>
            <a:endParaRPr sz="2400" dirty="0"/>
          </a:p>
          <a:p>
            <a:pPr marL="652780" lvl="1" indent="-273685" algn="l" rtl="0">
              <a:lnSpc>
                <a:spcPct val="100000"/>
              </a:lnSpc>
              <a:spcBef>
                <a:spcPts val="675"/>
              </a:spcBef>
              <a:spcAft>
                <a:spcPts val="0"/>
              </a:spcAft>
              <a:buClr>
                <a:srgbClr val="0B0D4D"/>
              </a:buClr>
              <a:buSzPts val="1500"/>
              <a:buFont typeface="Courier New"/>
              <a:buChar char="o"/>
            </a:pPr>
            <a:r>
              <a:rPr lang="en-US" dirty="0"/>
              <a:t>Usually set aside for small business (SB)</a:t>
            </a:r>
            <a:endParaRPr dirty="0"/>
          </a:p>
          <a:p>
            <a:pPr marL="652780" lvl="1" indent="-273685" algn="l" rtl="0">
              <a:lnSpc>
                <a:spcPct val="100000"/>
              </a:lnSpc>
              <a:spcBef>
                <a:spcPts val="580"/>
              </a:spcBef>
              <a:spcAft>
                <a:spcPts val="0"/>
              </a:spcAft>
              <a:buClr>
                <a:srgbClr val="0B0D4D"/>
              </a:buClr>
              <a:buSzPts val="1500"/>
              <a:buFont typeface="Courier New"/>
              <a:buChar char="o"/>
            </a:pPr>
            <a:r>
              <a:rPr lang="en-US" dirty="0"/>
              <a:t>May use ”Best Value,” not always the lowest price</a:t>
            </a:r>
            <a:endParaRPr dirty="0"/>
          </a:p>
          <a:p>
            <a:pPr marL="652780" lvl="1" indent="-273685" algn="l" rtl="0">
              <a:lnSpc>
                <a:spcPct val="100000"/>
              </a:lnSpc>
              <a:spcBef>
                <a:spcPts val="550"/>
              </a:spcBef>
              <a:spcAft>
                <a:spcPts val="0"/>
              </a:spcAft>
              <a:buClr>
                <a:srgbClr val="0B0D4D"/>
              </a:buClr>
              <a:buSzPts val="1500"/>
              <a:buFont typeface="Courier New"/>
              <a:buChar char="o"/>
            </a:pPr>
            <a:r>
              <a:rPr lang="en-US" dirty="0"/>
              <a:t>Solicitations posted and competed on </a:t>
            </a:r>
            <a:r>
              <a:rPr lang="en-US" dirty="0">
                <a:solidFill>
                  <a:srgbClr val="290AFF"/>
                </a:solidFill>
              </a:rPr>
              <a:t>SAM.gov (MatchForce!)</a:t>
            </a:r>
            <a:endParaRPr dirty="0"/>
          </a:p>
          <a:p>
            <a:pPr marL="379095" lvl="0" indent="-228600" algn="l" rtl="0">
              <a:lnSpc>
                <a:spcPct val="100000"/>
              </a:lnSpc>
              <a:spcBef>
                <a:spcPts val="765"/>
              </a:spcBef>
              <a:spcAft>
                <a:spcPts val="0"/>
              </a:spcAft>
              <a:buClr>
                <a:schemeClr val="dk1"/>
              </a:buClr>
              <a:buSzPts val="1100"/>
              <a:buChar char="•"/>
            </a:pPr>
            <a:r>
              <a:rPr lang="en-US" sz="2400" dirty="0"/>
              <a:t>* Exceptions to the limit exist for contingency operations, disaster prevention/response/recovery</a:t>
            </a:r>
            <a:endParaRPr sz="2400" dirty="0"/>
          </a:p>
          <a:p>
            <a:pPr marL="0" lvl="0" indent="0" algn="ctr" rtl="0">
              <a:lnSpc>
                <a:spcPct val="120000"/>
              </a:lnSpc>
              <a:spcBef>
                <a:spcPts val="1000"/>
              </a:spcBef>
              <a:spcAft>
                <a:spcPts val="0"/>
              </a:spcAft>
              <a:buClr>
                <a:schemeClr val="lt1"/>
              </a:buClr>
              <a:buSzPts val="2000"/>
              <a:buNone/>
            </a:pPr>
            <a:endParaRPr dirty="0">
              <a:solidFill>
                <a:srgbClr val="002060"/>
              </a:solidFill>
              <a:latin typeface="Calibri"/>
              <a:ea typeface="Calibri"/>
              <a:cs typeface="Calibri"/>
              <a:sym typeface="Calibri"/>
            </a:endParaRPr>
          </a:p>
        </p:txBody>
      </p:sp>
      <p:cxnSp>
        <p:nvCxnSpPr>
          <p:cNvPr id="352" name="Google Shape;352;p22"/>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353" name="Google Shape;353;p22"/>
          <p:cNvPicPr preferRelativeResize="0"/>
          <p:nvPr/>
        </p:nvPicPr>
        <p:blipFill rotWithShape="1">
          <a:blip r:embed="rId3">
            <a:alphaModFix/>
          </a:blip>
          <a:srcRect/>
          <a:stretch/>
        </p:blipFill>
        <p:spPr>
          <a:xfrm>
            <a:off x="9552365" y="5552301"/>
            <a:ext cx="2427577" cy="1305699"/>
          </a:xfrm>
          <a:prstGeom prst="rect">
            <a:avLst/>
          </a:prstGeom>
          <a:noFill/>
          <a:ln>
            <a:noFill/>
          </a:ln>
        </p:spPr>
      </p:pic>
      <p:pic>
        <p:nvPicPr>
          <p:cNvPr id="354" name="Google Shape;354;p22" descr="Logo, company name&#10;&#10;Description automatically generated"/>
          <p:cNvPicPr preferRelativeResize="0"/>
          <p:nvPr/>
        </p:nvPicPr>
        <p:blipFill rotWithShape="1">
          <a:blip r:embed="rId4">
            <a:alphaModFix/>
          </a:blip>
          <a:srcRect b="26641"/>
          <a:stretch/>
        </p:blipFill>
        <p:spPr>
          <a:xfrm>
            <a:off x="0" y="-207634"/>
            <a:ext cx="1825734" cy="10349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p:nvPr/>
        </p:nvSpPr>
        <p:spPr>
          <a:xfrm>
            <a:off x="0" y="-155004"/>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Promote installation/command - community relations</a:t>
            </a:r>
            <a:endParaRPr dirty="0"/>
          </a:p>
        </p:txBody>
      </p:sp>
      <p:sp>
        <p:nvSpPr>
          <p:cNvPr id="100" name="Google Shape;100;p2"/>
          <p:cNvSpPr/>
          <p:nvPr/>
        </p:nvSpPr>
        <p:spPr>
          <a:xfrm rot="-2922022">
            <a:off x="-1328609" y="-1316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101" name="Google Shape;101;p2"/>
          <p:cNvSpPr txBox="1">
            <a:spLocks noGrp="1"/>
          </p:cNvSpPr>
          <p:nvPr>
            <p:ph type="title"/>
          </p:nvPr>
        </p:nvSpPr>
        <p:spPr>
          <a:xfrm>
            <a:off x="2009054" y="326369"/>
            <a:ext cx="10074532" cy="100188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33313D"/>
              </a:buClr>
              <a:buSzPts val="4000"/>
              <a:buFont typeface="Calibri"/>
              <a:buNone/>
            </a:pPr>
            <a:r>
              <a:rPr lang="en-US" sz="4000" b="1" dirty="0">
                <a:latin typeface="Calibri"/>
                <a:ea typeface="Calibri"/>
                <a:cs typeface="Calibri"/>
                <a:sym typeface="Calibri"/>
              </a:rPr>
              <a:t>Agenda</a:t>
            </a:r>
            <a:endParaRPr sz="4000" b="1" dirty="0">
              <a:solidFill>
                <a:schemeClr val="dk1"/>
              </a:solidFill>
              <a:latin typeface="Calibri"/>
              <a:ea typeface="Calibri"/>
              <a:cs typeface="Calibri"/>
              <a:sym typeface="Calibri"/>
            </a:endParaRPr>
          </a:p>
        </p:txBody>
      </p:sp>
      <p:sp>
        <p:nvSpPr>
          <p:cNvPr id="102" name="Google Shape;102;p2"/>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103" name="Google Shape;103;p2"/>
          <p:cNvSpPr txBox="1">
            <a:spLocks noGrp="1"/>
          </p:cNvSpPr>
          <p:nvPr>
            <p:ph type="body" idx="1"/>
          </p:nvPr>
        </p:nvSpPr>
        <p:spPr>
          <a:xfrm>
            <a:off x="1488268" y="1125843"/>
            <a:ext cx="9573448" cy="3774931"/>
          </a:xfrm>
          <a:prstGeom prst="rect">
            <a:avLst/>
          </a:prstGeom>
          <a:noFill/>
          <a:ln>
            <a:noFill/>
          </a:ln>
        </p:spPr>
        <p:txBody>
          <a:bodyPr spcFirstLastPara="1" wrap="square" lIns="91425" tIns="45700" rIns="91425" bIns="45700" anchor="ctr" anchorCtr="0">
            <a:normAutofit fontScale="92500" lnSpcReduction="10000"/>
          </a:bodyPr>
          <a:lstStyle/>
          <a:p>
            <a:pPr marL="12700" lvl="0" indent="0" algn="l" rtl="0">
              <a:lnSpc>
                <a:spcPct val="100000"/>
              </a:lnSpc>
              <a:spcBef>
                <a:spcPts val="770"/>
              </a:spcBef>
              <a:spcAft>
                <a:spcPts val="0"/>
              </a:spcAft>
              <a:buClr>
                <a:srgbClr val="73777A"/>
              </a:buClr>
              <a:buSzPts val="1655"/>
              <a:buNone/>
            </a:pPr>
            <a:endParaRPr dirty="0">
              <a:solidFill>
                <a:schemeClr val="tx1"/>
              </a:solidFill>
            </a:endParaRPr>
          </a:p>
          <a:p>
            <a:pPr marL="331470" lvl="0" indent="-318770" algn="l" rtl="0">
              <a:lnSpc>
                <a:spcPct val="100000"/>
              </a:lnSpc>
              <a:spcBef>
                <a:spcPts val="670"/>
              </a:spcBef>
              <a:spcAft>
                <a:spcPts val="0"/>
              </a:spcAft>
              <a:buClr>
                <a:srgbClr val="73777A"/>
              </a:buClr>
              <a:buSzPts val="1655"/>
              <a:buFont typeface="Arial"/>
              <a:buChar char="•"/>
            </a:pPr>
            <a:r>
              <a:rPr lang="en-US" dirty="0"/>
              <a:t>Federal market overview</a:t>
            </a:r>
            <a:endParaRPr dirty="0"/>
          </a:p>
          <a:p>
            <a:pPr marL="331470" lvl="0" indent="-318770" algn="l" rtl="0">
              <a:lnSpc>
                <a:spcPct val="100000"/>
              </a:lnSpc>
              <a:spcBef>
                <a:spcPts val="650"/>
              </a:spcBef>
              <a:spcAft>
                <a:spcPts val="0"/>
              </a:spcAft>
              <a:buClr>
                <a:srgbClr val="73777A"/>
              </a:buClr>
              <a:buSzPts val="1655"/>
              <a:buFont typeface="Arial"/>
              <a:buChar char="•"/>
            </a:pPr>
            <a:r>
              <a:rPr lang="en-US" dirty="0"/>
              <a:t>Positioning your business to engage</a:t>
            </a:r>
          </a:p>
          <a:p>
            <a:pPr marL="331470" lvl="0" indent="-318770" algn="l" rtl="0">
              <a:lnSpc>
                <a:spcPct val="100000"/>
              </a:lnSpc>
              <a:spcBef>
                <a:spcPts val="650"/>
              </a:spcBef>
              <a:spcAft>
                <a:spcPts val="0"/>
              </a:spcAft>
              <a:buClr>
                <a:srgbClr val="73777A"/>
              </a:buClr>
              <a:buSzPts val="1655"/>
              <a:buFont typeface="Arial"/>
              <a:buChar char="•"/>
            </a:pPr>
            <a:r>
              <a:rPr lang="en-US" dirty="0"/>
              <a:t>How the government purchases goods and services</a:t>
            </a:r>
            <a:endParaRPr dirty="0"/>
          </a:p>
          <a:p>
            <a:pPr marL="331470" lvl="0" indent="-318770" algn="l" rtl="0">
              <a:lnSpc>
                <a:spcPct val="100000"/>
              </a:lnSpc>
              <a:spcBef>
                <a:spcPts val="770"/>
              </a:spcBef>
              <a:spcAft>
                <a:spcPts val="0"/>
              </a:spcAft>
              <a:buClr>
                <a:srgbClr val="73777A"/>
              </a:buClr>
              <a:buSzPts val="1655"/>
              <a:buFont typeface="Arial"/>
              <a:buChar char="•"/>
            </a:pPr>
            <a:r>
              <a:rPr lang="en-US" dirty="0"/>
              <a:t>Federal contracting – business development programs</a:t>
            </a:r>
            <a:endParaRPr dirty="0"/>
          </a:p>
          <a:p>
            <a:pPr marL="331470" lvl="0" indent="-318770" algn="l" rtl="0">
              <a:lnSpc>
                <a:spcPct val="100000"/>
              </a:lnSpc>
              <a:spcBef>
                <a:spcPts val="645"/>
              </a:spcBef>
              <a:spcAft>
                <a:spcPts val="0"/>
              </a:spcAft>
              <a:buClr>
                <a:srgbClr val="73777A"/>
              </a:buClr>
              <a:buSzPts val="1655"/>
              <a:buFont typeface="Arial"/>
              <a:buChar char="•"/>
            </a:pPr>
            <a:r>
              <a:rPr lang="en-US" dirty="0"/>
              <a:t>Leveraging the market</a:t>
            </a:r>
            <a:endParaRPr dirty="0"/>
          </a:p>
          <a:p>
            <a:pPr marL="331470" lvl="0" indent="-318770" algn="l" rtl="0">
              <a:lnSpc>
                <a:spcPct val="100000"/>
              </a:lnSpc>
              <a:spcBef>
                <a:spcPts val="770"/>
              </a:spcBef>
              <a:spcAft>
                <a:spcPts val="0"/>
              </a:spcAft>
              <a:buClr>
                <a:srgbClr val="73777A"/>
              </a:buClr>
              <a:buSzPts val="1655"/>
              <a:buFont typeface="Arial"/>
              <a:buChar char="•"/>
            </a:pPr>
            <a:r>
              <a:rPr lang="en-US" dirty="0"/>
              <a:t>Getting started in the market</a:t>
            </a:r>
            <a:endParaRPr dirty="0"/>
          </a:p>
          <a:p>
            <a:pPr marL="331470" lvl="0" indent="-318770" algn="l" rtl="0">
              <a:lnSpc>
                <a:spcPct val="100000"/>
              </a:lnSpc>
              <a:spcBef>
                <a:spcPts val="670"/>
              </a:spcBef>
              <a:spcAft>
                <a:spcPts val="0"/>
              </a:spcAft>
              <a:buClr>
                <a:srgbClr val="73777A"/>
              </a:buClr>
              <a:buSzPts val="1655"/>
              <a:buFont typeface="Arial"/>
              <a:buChar char="•"/>
            </a:pPr>
            <a:r>
              <a:rPr lang="en-US" dirty="0"/>
              <a:t>Finding opportunities and next steps</a:t>
            </a:r>
            <a:endParaRPr dirty="0">
              <a:latin typeface="Calibri"/>
              <a:ea typeface="Calibri"/>
              <a:cs typeface="Calibri"/>
              <a:sym typeface="Calibri"/>
            </a:endParaRPr>
          </a:p>
        </p:txBody>
      </p:sp>
      <p:cxnSp>
        <p:nvCxnSpPr>
          <p:cNvPr id="104" name="Google Shape;104;p2"/>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105" name="Google Shape;105;p2"/>
          <p:cNvPicPr preferRelativeResize="0"/>
          <p:nvPr/>
        </p:nvPicPr>
        <p:blipFill rotWithShape="1">
          <a:blip r:embed="rId3">
            <a:alphaModFix/>
          </a:blip>
          <a:srcRect/>
          <a:stretch/>
        </p:blipFill>
        <p:spPr>
          <a:xfrm>
            <a:off x="9552365" y="5552301"/>
            <a:ext cx="2427577" cy="1305699"/>
          </a:xfrm>
          <a:prstGeom prst="rect">
            <a:avLst/>
          </a:prstGeom>
          <a:noFill/>
          <a:ln>
            <a:noFill/>
          </a:ln>
        </p:spPr>
      </p:pic>
      <p:pic>
        <p:nvPicPr>
          <p:cNvPr id="106" name="Google Shape;106;p2" descr="Logo, company name&#10;&#10;Description automatically generated"/>
          <p:cNvPicPr preferRelativeResize="0"/>
          <p:nvPr/>
        </p:nvPicPr>
        <p:blipFill rotWithShape="1">
          <a:blip r:embed="rId4">
            <a:alphaModFix/>
          </a:blip>
          <a:srcRect b="26641"/>
          <a:stretch/>
        </p:blipFill>
        <p:spPr>
          <a:xfrm>
            <a:off x="0" y="-207634"/>
            <a:ext cx="1825734" cy="103494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installation/command - community relations</a:t>
            </a:r>
            <a:endParaRPr dirty="0"/>
          </a:p>
        </p:txBody>
      </p:sp>
      <p:sp>
        <p:nvSpPr>
          <p:cNvPr id="360" name="Google Shape;360;p23"/>
          <p:cNvSpPr/>
          <p:nvPr/>
        </p:nvSpPr>
        <p:spPr>
          <a:xfrm rot="-2922022">
            <a:off x="-1328609" y="-1316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361" name="Google Shape;361;p23"/>
          <p:cNvSpPr txBox="1">
            <a:spLocks noGrp="1"/>
          </p:cNvSpPr>
          <p:nvPr>
            <p:ph type="title"/>
          </p:nvPr>
        </p:nvSpPr>
        <p:spPr>
          <a:xfrm>
            <a:off x="2009054" y="326369"/>
            <a:ext cx="10074532" cy="140966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3313D"/>
              </a:buClr>
              <a:buSzPts val="4000"/>
              <a:buFont typeface="Calibri"/>
              <a:buNone/>
            </a:pPr>
            <a:r>
              <a:rPr lang="en-US" sz="4000" b="1" dirty="0">
                <a:latin typeface="Calibri"/>
                <a:ea typeface="Calibri"/>
                <a:cs typeface="Calibri"/>
                <a:sym typeface="Calibri"/>
              </a:rPr>
              <a:t>How the Government Buys Goods and Services</a:t>
            </a:r>
            <a:endParaRPr sz="4000" b="1" dirty="0">
              <a:solidFill>
                <a:schemeClr val="dk1"/>
              </a:solidFill>
              <a:latin typeface="Calibri"/>
              <a:ea typeface="Calibri"/>
              <a:cs typeface="Calibri"/>
              <a:sym typeface="Calibri"/>
            </a:endParaRPr>
          </a:p>
        </p:txBody>
      </p:sp>
      <p:sp>
        <p:nvSpPr>
          <p:cNvPr id="362" name="Google Shape;362;p23"/>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363" name="Google Shape;363;p23"/>
          <p:cNvSpPr txBox="1">
            <a:spLocks noGrp="1"/>
          </p:cNvSpPr>
          <p:nvPr>
            <p:ph type="body" idx="1"/>
          </p:nvPr>
        </p:nvSpPr>
        <p:spPr>
          <a:xfrm>
            <a:off x="1192705" y="1624812"/>
            <a:ext cx="9573448" cy="431215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895"/>
              </a:spcBef>
              <a:spcAft>
                <a:spcPts val="0"/>
              </a:spcAft>
              <a:buClr>
                <a:srgbClr val="290AFF"/>
              </a:buClr>
              <a:buSzPts val="2400"/>
              <a:buNone/>
            </a:pPr>
            <a:r>
              <a:rPr lang="en-US" dirty="0">
                <a:solidFill>
                  <a:srgbClr val="290AFF"/>
                </a:solidFill>
              </a:rPr>
              <a:t>Appropriated funds</a:t>
            </a:r>
            <a:endParaRPr dirty="0"/>
          </a:p>
          <a:p>
            <a:pPr marL="394970" lvl="0" indent="-382270" algn="l" rtl="0">
              <a:lnSpc>
                <a:spcPct val="100000"/>
              </a:lnSpc>
              <a:spcBef>
                <a:spcPts val="725"/>
              </a:spcBef>
              <a:spcAft>
                <a:spcPts val="0"/>
              </a:spcAft>
              <a:buClr>
                <a:srgbClr val="73777A"/>
              </a:buClr>
              <a:buSzPts val="1300"/>
              <a:buFont typeface="Arial"/>
              <a:buChar char="•"/>
            </a:pPr>
            <a:r>
              <a:rPr lang="en-US" sz="2400" dirty="0"/>
              <a:t>Purchases </a:t>
            </a:r>
            <a:r>
              <a:rPr lang="en-US" sz="2400" dirty="0">
                <a:solidFill>
                  <a:srgbClr val="290AFF"/>
                </a:solidFill>
              </a:rPr>
              <a:t>over $250,000</a:t>
            </a:r>
            <a:endParaRPr sz="2400" dirty="0">
              <a:solidFill>
                <a:srgbClr val="290AFF"/>
              </a:solidFill>
            </a:endParaRPr>
          </a:p>
          <a:p>
            <a:pPr marL="652780" lvl="1" indent="-273685" algn="l" rtl="0">
              <a:lnSpc>
                <a:spcPct val="100000"/>
              </a:lnSpc>
              <a:spcBef>
                <a:spcPts val="675"/>
              </a:spcBef>
              <a:spcAft>
                <a:spcPts val="0"/>
              </a:spcAft>
              <a:buClr>
                <a:srgbClr val="0B0D4D"/>
              </a:buClr>
              <a:buSzPts val="1500"/>
              <a:buFont typeface="Courier New"/>
              <a:buChar char="o"/>
            </a:pPr>
            <a:r>
              <a:rPr lang="en-US" dirty="0"/>
              <a:t>Subject to other federal business development programs/ Set Asides</a:t>
            </a:r>
            <a:endParaRPr dirty="0"/>
          </a:p>
          <a:p>
            <a:pPr marL="652780" lvl="1" indent="-273685" algn="l" rtl="0">
              <a:lnSpc>
                <a:spcPct val="100000"/>
              </a:lnSpc>
              <a:spcBef>
                <a:spcPts val="550"/>
              </a:spcBef>
              <a:spcAft>
                <a:spcPts val="0"/>
              </a:spcAft>
              <a:buClr>
                <a:srgbClr val="0B0D4D"/>
              </a:buClr>
              <a:buSzPts val="1500"/>
              <a:buFont typeface="Courier New"/>
              <a:buChar char="o"/>
            </a:pPr>
            <a:r>
              <a:rPr lang="en-US" dirty="0">
                <a:solidFill>
                  <a:srgbClr val="290AFF"/>
                </a:solidFill>
              </a:rPr>
              <a:t>Past Performance </a:t>
            </a:r>
            <a:r>
              <a:rPr lang="en-US" dirty="0"/>
              <a:t>will be one factor in the decision process</a:t>
            </a:r>
            <a:endParaRPr dirty="0"/>
          </a:p>
          <a:p>
            <a:pPr marL="652780" lvl="1" indent="-273685" algn="l" rtl="0">
              <a:lnSpc>
                <a:spcPct val="100000"/>
              </a:lnSpc>
              <a:spcBef>
                <a:spcPts val="650"/>
              </a:spcBef>
              <a:spcAft>
                <a:spcPts val="0"/>
              </a:spcAft>
              <a:buClr>
                <a:srgbClr val="0B0D4D"/>
              </a:buClr>
              <a:buSzPts val="1500"/>
              <a:buFont typeface="Courier New"/>
              <a:buChar char="o"/>
            </a:pPr>
            <a:r>
              <a:rPr lang="en-US" dirty="0"/>
              <a:t>May require a technical proposal</a:t>
            </a:r>
            <a:endParaRPr dirty="0"/>
          </a:p>
          <a:p>
            <a:pPr marL="652145" marR="258445" lvl="1" indent="-273049" algn="l" rtl="0">
              <a:lnSpc>
                <a:spcPct val="117727"/>
              </a:lnSpc>
              <a:spcBef>
                <a:spcPts val="700"/>
              </a:spcBef>
              <a:spcAft>
                <a:spcPts val="0"/>
              </a:spcAft>
              <a:buClr>
                <a:srgbClr val="0B0D4D"/>
              </a:buClr>
              <a:buSzPts val="1500"/>
              <a:buFont typeface="Courier New"/>
              <a:buChar char="o"/>
            </a:pPr>
            <a:r>
              <a:rPr lang="en-US" dirty="0"/>
              <a:t>More formal process - </a:t>
            </a:r>
            <a:r>
              <a:rPr lang="en-US" dirty="0">
                <a:solidFill>
                  <a:srgbClr val="290AFF"/>
                </a:solidFill>
              </a:rPr>
              <a:t>Please note:  </a:t>
            </a:r>
            <a:r>
              <a:rPr lang="en-US" dirty="0"/>
              <a:t>companies </a:t>
            </a:r>
            <a:r>
              <a:rPr lang="en-US" dirty="0">
                <a:solidFill>
                  <a:srgbClr val="290AFF"/>
                </a:solidFill>
              </a:rPr>
              <a:t>must follow instructions </a:t>
            </a:r>
            <a:r>
              <a:rPr lang="en-US" dirty="0"/>
              <a:t>in the Request for Quote (RFQ) or Request for Proposal (RFP)</a:t>
            </a:r>
            <a:endParaRPr dirty="0"/>
          </a:p>
          <a:p>
            <a:pPr marL="0" lvl="0" indent="0" algn="ctr" rtl="0">
              <a:lnSpc>
                <a:spcPct val="120000"/>
              </a:lnSpc>
              <a:spcBef>
                <a:spcPts val="1000"/>
              </a:spcBef>
              <a:spcAft>
                <a:spcPts val="0"/>
              </a:spcAft>
              <a:buClr>
                <a:schemeClr val="lt1"/>
              </a:buClr>
              <a:buSzPts val="2000"/>
              <a:buNone/>
            </a:pPr>
            <a:endParaRPr dirty="0">
              <a:solidFill>
                <a:srgbClr val="002060"/>
              </a:solidFill>
              <a:latin typeface="Calibri"/>
              <a:ea typeface="Calibri"/>
              <a:cs typeface="Calibri"/>
              <a:sym typeface="Calibri"/>
            </a:endParaRPr>
          </a:p>
        </p:txBody>
      </p:sp>
      <p:cxnSp>
        <p:nvCxnSpPr>
          <p:cNvPr id="364" name="Google Shape;364;p23"/>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365" name="Google Shape;365;p23"/>
          <p:cNvPicPr preferRelativeResize="0"/>
          <p:nvPr/>
        </p:nvPicPr>
        <p:blipFill rotWithShape="1">
          <a:blip r:embed="rId3">
            <a:alphaModFix/>
          </a:blip>
          <a:srcRect/>
          <a:stretch/>
        </p:blipFill>
        <p:spPr>
          <a:xfrm>
            <a:off x="9552365" y="5552301"/>
            <a:ext cx="2427577" cy="1305699"/>
          </a:xfrm>
          <a:prstGeom prst="rect">
            <a:avLst/>
          </a:prstGeom>
          <a:noFill/>
          <a:ln>
            <a:noFill/>
          </a:ln>
        </p:spPr>
      </p:pic>
      <p:pic>
        <p:nvPicPr>
          <p:cNvPr id="366" name="Google Shape;366;p23" descr="Logo, company name&#10;&#10;Description automatically generated"/>
          <p:cNvPicPr preferRelativeResize="0"/>
          <p:nvPr/>
        </p:nvPicPr>
        <p:blipFill rotWithShape="1">
          <a:blip r:embed="rId4">
            <a:alphaModFix/>
          </a:blip>
          <a:srcRect b="26641"/>
          <a:stretch/>
        </p:blipFill>
        <p:spPr>
          <a:xfrm>
            <a:off x="0" y="-207634"/>
            <a:ext cx="1825734" cy="103494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5"/>
          <p:cNvSpPr/>
          <p:nvPr/>
        </p:nvSpPr>
        <p:spPr>
          <a:xfrm>
            <a:off x="0" y="159026"/>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installation/command - community relations</a:t>
            </a:r>
            <a:endParaRPr dirty="0"/>
          </a:p>
        </p:txBody>
      </p:sp>
      <p:sp>
        <p:nvSpPr>
          <p:cNvPr id="385" name="Google Shape;385;p25"/>
          <p:cNvSpPr txBox="1">
            <a:spLocks noGrp="1"/>
          </p:cNvSpPr>
          <p:nvPr>
            <p:ph type="title"/>
          </p:nvPr>
        </p:nvSpPr>
        <p:spPr>
          <a:xfrm>
            <a:off x="2009054" y="326368"/>
            <a:ext cx="10074532" cy="1502431"/>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33313D"/>
              </a:buClr>
              <a:buSzPts val="4000"/>
              <a:buFont typeface="Calibri"/>
              <a:buNone/>
            </a:pPr>
            <a:r>
              <a:rPr lang="en-US" b="1" dirty="0">
                <a:latin typeface="Calibri"/>
                <a:ea typeface="Calibri"/>
                <a:cs typeface="Calibri"/>
                <a:sym typeface="Calibri"/>
              </a:rPr>
              <a:t> Business Development Programs</a:t>
            </a:r>
            <a:br>
              <a:rPr lang="en-US" b="1" dirty="0">
                <a:latin typeface="Calibri"/>
                <a:ea typeface="Calibri"/>
                <a:cs typeface="Calibri"/>
                <a:sym typeface="Calibri"/>
              </a:rPr>
            </a:br>
            <a:r>
              <a:rPr lang="en-US" sz="2800" b="1" dirty="0">
                <a:latin typeface="Calibri"/>
                <a:ea typeface="Calibri"/>
                <a:cs typeface="Calibri"/>
                <a:sym typeface="Calibri"/>
              </a:rPr>
              <a:t>“Set Asides”</a:t>
            </a:r>
            <a:endParaRPr sz="2800" b="1" dirty="0">
              <a:solidFill>
                <a:schemeClr val="dk1"/>
              </a:solidFill>
              <a:latin typeface="Calibri"/>
              <a:ea typeface="Calibri"/>
              <a:cs typeface="Calibri"/>
              <a:sym typeface="Calibri"/>
            </a:endParaRPr>
          </a:p>
        </p:txBody>
      </p:sp>
      <p:sp>
        <p:nvSpPr>
          <p:cNvPr id="386" name="Google Shape;386;p25"/>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387" name="Google Shape;387;p25"/>
          <p:cNvSpPr txBox="1">
            <a:spLocks noGrp="1"/>
          </p:cNvSpPr>
          <p:nvPr>
            <p:ph type="body" idx="1"/>
          </p:nvPr>
        </p:nvSpPr>
        <p:spPr>
          <a:xfrm>
            <a:off x="1192705" y="1996141"/>
            <a:ext cx="10361986" cy="4272132"/>
          </a:xfrm>
          <a:prstGeom prst="rect">
            <a:avLst/>
          </a:prstGeom>
          <a:noFill/>
          <a:ln>
            <a:noFill/>
          </a:ln>
        </p:spPr>
        <p:txBody>
          <a:bodyPr spcFirstLastPara="1" wrap="square" lIns="91425" tIns="45700" rIns="91425" bIns="45700" anchor="ctr" anchorCtr="0">
            <a:normAutofit/>
          </a:bodyPr>
          <a:lstStyle/>
          <a:p>
            <a:pPr marL="331470" marR="5080" lvl="0" indent="-319405" algn="l" rtl="0">
              <a:lnSpc>
                <a:spcPct val="100800"/>
              </a:lnSpc>
              <a:spcBef>
                <a:spcPts val="75"/>
              </a:spcBef>
              <a:spcAft>
                <a:spcPts val="0"/>
              </a:spcAft>
              <a:buClr>
                <a:srgbClr val="73777A"/>
              </a:buClr>
              <a:buSzPts val="1400"/>
              <a:buFont typeface="Arial"/>
              <a:buChar char="•"/>
            </a:pPr>
            <a:r>
              <a:rPr lang="en-US" dirty="0"/>
              <a:t>Federal Government has instituted business development programs to meet </a:t>
            </a:r>
            <a:r>
              <a:rPr lang="en-US" dirty="0">
                <a:solidFill>
                  <a:srgbClr val="290AFF"/>
                </a:solidFill>
              </a:rPr>
              <a:t>national policy goals. </a:t>
            </a:r>
          </a:p>
          <a:p>
            <a:pPr marL="469900" indent="-457200">
              <a:lnSpc>
                <a:spcPct val="100000"/>
              </a:lnSpc>
              <a:spcBef>
                <a:spcPts val="720"/>
              </a:spcBef>
              <a:buClr>
                <a:srgbClr val="73777A"/>
              </a:buClr>
              <a:buSzPts val="1400"/>
            </a:pPr>
            <a:r>
              <a:rPr lang="en-US" dirty="0">
                <a:solidFill>
                  <a:srgbClr val="290AFF"/>
                </a:solidFill>
              </a:rPr>
              <a:t>Advantages</a:t>
            </a:r>
            <a:r>
              <a:rPr lang="en-US" dirty="0"/>
              <a:t> to certifying your company:</a:t>
            </a:r>
            <a:endParaRPr dirty="0"/>
          </a:p>
          <a:p>
            <a:pPr marL="652780" lvl="1" indent="-273685" algn="l" rtl="0">
              <a:lnSpc>
                <a:spcPct val="100000"/>
              </a:lnSpc>
              <a:spcBef>
                <a:spcPts val="630"/>
              </a:spcBef>
              <a:spcAft>
                <a:spcPts val="0"/>
              </a:spcAft>
              <a:buClr>
                <a:srgbClr val="0B0D4D"/>
              </a:buClr>
              <a:buSzPts val="1500"/>
              <a:buFont typeface="Courier New"/>
              <a:buChar char="o"/>
            </a:pPr>
            <a:r>
              <a:rPr lang="en-US" dirty="0"/>
              <a:t>Could receive a contracts on a “sole source” basis meaning no competition.</a:t>
            </a:r>
            <a:endParaRPr dirty="0"/>
          </a:p>
          <a:p>
            <a:pPr marL="652780" lvl="1" indent="-273685" algn="l" rtl="0">
              <a:lnSpc>
                <a:spcPct val="100000"/>
              </a:lnSpc>
              <a:spcBef>
                <a:spcPts val="555"/>
              </a:spcBef>
              <a:spcAft>
                <a:spcPts val="0"/>
              </a:spcAft>
              <a:buClr>
                <a:srgbClr val="0B0D4D"/>
              </a:buClr>
              <a:buSzPts val="1500"/>
              <a:buFont typeface="Courier New"/>
              <a:buChar char="o"/>
            </a:pPr>
            <a:r>
              <a:rPr lang="en-US" dirty="0"/>
              <a:t>Will only compete with similar firms</a:t>
            </a:r>
            <a:endParaRPr dirty="0"/>
          </a:p>
          <a:p>
            <a:pPr marL="652780" lvl="1" indent="-273685" algn="l" rtl="0">
              <a:lnSpc>
                <a:spcPct val="100000"/>
              </a:lnSpc>
              <a:spcBef>
                <a:spcPts val="670"/>
              </a:spcBef>
              <a:spcAft>
                <a:spcPts val="0"/>
              </a:spcAft>
              <a:buClr>
                <a:srgbClr val="0B0D4D"/>
              </a:buClr>
              <a:buSzPts val="1500"/>
              <a:buFont typeface="Courier New"/>
              <a:buChar char="o"/>
            </a:pPr>
            <a:r>
              <a:rPr lang="en-US" dirty="0"/>
              <a:t>May get a price preference</a:t>
            </a:r>
            <a:endParaRPr dirty="0"/>
          </a:p>
          <a:p>
            <a:pPr marL="652780" lvl="1" indent="-273685" algn="l" rtl="0">
              <a:lnSpc>
                <a:spcPct val="100000"/>
              </a:lnSpc>
              <a:spcBef>
                <a:spcPts val="555"/>
              </a:spcBef>
              <a:spcAft>
                <a:spcPts val="0"/>
              </a:spcAft>
              <a:buClr>
                <a:srgbClr val="0B0D4D"/>
              </a:buClr>
              <a:buSzPts val="1500"/>
              <a:buFont typeface="Courier New"/>
              <a:buChar char="o"/>
            </a:pPr>
            <a:r>
              <a:rPr lang="en-US" dirty="0"/>
              <a:t>Helps the Government agency meet its goals</a:t>
            </a:r>
            <a:endParaRPr dirty="0"/>
          </a:p>
          <a:p>
            <a:pPr marL="652780" lvl="1" indent="-273685" algn="l" rtl="0">
              <a:lnSpc>
                <a:spcPct val="100000"/>
              </a:lnSpc>
              <a:spcBef>
                <a:spcPts val="645"/>
              </a:spcBef>
              <a:spcAft>
                <a:spcPts val="0"/>
              </a:spcAft>
              <a:buClr>
                <a:srgbClr val="0B0D4D"/>
              </a:buClr>
              <a:buSzPts val="1500"/>
              <a:buFont typeface="Courier New"/>
              <a:buChar char="o"/>
            </a:pPr>
            <a:r>
              <a:rPr lang="en-US" dirty="0"/>
              <a:t>Helps prime contractors meet their goals</a:t>
            </a:r>
            <a:endParaRPr dirty="0">
              <a:latin typeface="Calibri"/>
              <a:ea typeface="Calibri"/>
              <a:cs typeface="Calibri"/>
              <a:sym typeface="Calibri"/>
            </a:endParaRPr>
          </a:p>
        </p:txBody>
      </p:sp>
      <p:cxnSp>
        <p:nvCxnSpPr>
          <p:cNvPr id="388" name="Google Shape;388;p25"/>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389" name="Google Shape;389;p25"/>
          <p:cNvPicPr preferRelativeResize="0"/>
          <p:nvPr/>
        </p:nvPicPr>
        <p:blipFill rotWithShape="1">
          <a:blip r:embed="rId3">
            <a:alphaModFix/>
          </a:blip>
          <a:srcRect/>
          <a:stretch/>
        </p:blipFill>
        <p:spPr>
          <a:xfrm>
            <a:off x="9552365" y="5552301"/>
            <a:ext cx="2427577" cy="1305699"/>
          </a:xfrm>
          <a:prstGeom prst="rect">
            <a:avLst/>
          </a:prstGeom>
          <a:noFill/>
          <a:ln>
            <a:noFill/>
          </a:ln>
        </p:spPr>
      </p:pic>
      <p:sp>
        <p:nvSpPr>
          <p:cNvPr id="12" name="Google Shape;360;p23">
            <a:extLst>
              <a:ext uri="{FF2B5EF4-FFF2-40B4-BE49-F238E27FC236}">
                <a16:creationId xmlns:a16="http://schemas.microsoft.com/office/drawing/2014/main" id="{D7E0A375-A610-462D-BA6F-DABF73AD8013}"/>
              </a:ext>
            </a:extLst>
          </p:cNvPr>
          <p:cNvSpPr/>
          <p:nvPr/>
        </p:nvSpPr>
        <p:spPr>
          <a:xfrm rot="-2922022">
            <a:off x="-1328609" y="-1316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pic>
        <p:nvPicPr>
          <p:cNvPr id="13" name="Google Shape;366;p23" descr="Logo, company name&#10;&#10;Description automatically generated">
            <a:extLst>
              <a:ext uri="{FF2B5EF4-FFF2-40B4-BE49-F238E27FC236}">
                <a16:creationId xmlns:a16="http://schemas.microsoft.com/office/drawing/2014/main" id="{2DF386FA-2231-4A5F-B440-927E5F520866}"/>
              </a:ext>
            </a:extLst>
          </p:cNvPr>
          <p:cNvPicPr preferRelativeResize="0"/>
          <p:nvPr/>
        </p:nvPicPr>
        <p:blipFill rotWithShape="1">
          <a:blip r:embed="rId4">
            <a:alphaModFix/>
          </a:blip>
          <a:srcRect b="26641"/>
          <a:stretch/>
        </p:blipFill>
        <p:spPr>
          <a:xfrm>
            <a:off x="0" y="-207634"/>
            <a:ext cx="1825734" cy="103494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6"/>
          <p:cNvSpPr/>
          <p:nvPr/>
        </p:nvSpPr>
        <p:spPr>
          <a:xfrm>
            <a:off x="0" y="159026"/>
            <a:ext cx="1208358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installation/command - community relations</a:t>
            </a:r>
            <a:endParaRPr dirty="0"/>
          </a:p>
        </p:txBody>
      </p:sp>
      <p:sp>
        <p:nvSpPr>
          <p:cNvPr id="397" name="Google Shape;397;p26"/>
          <p:cNvSpPr txBox="1">
            <a:spLocks noGrp="1"/>
          </p:cNvSpPr>
          <p:nvPr>
            <p:ph type="title"/>
          </p:nvPr>
        </p:nvSpPr>
        <p:spPr>
          <a:xfrm>
            <a:off x="2009054" y="326368"/>
            <a:ext cx="10074532" cy="1502431"/>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33313D"/>
              </a:buClr>
              <a:buSzPts val="4000"/>
              <a:buFont typeface="Calibri"/>
              <a:buNone/>
            </a:pPr>
            <a:r>
              <a:rPr lang="en-US" b="1" dirty="0">
                <a:latin typeface="Calibri"/>
                <a:ea typeface="Calibri"/>
                <a:cs typeface="Calibri"/>
                <a:sym typeface="Calibri"/>
              </a:rPr>
              <a:t> Business Development Programs</a:t>
            </a:r>
            <a:endParaRPr b="1" dirty="0">
              <a:solidFill>
                <a:schemeClr val="dk1"/>
              </a:solidFill>
              <a:latin typeface="Calibri"/>
              <a:ea typeface="Calibri"/>
              <a:cs typeface="Calibri"/>
              <a:sym typeface="Calibri"/>
            </a:endParaRPr>
          </a:p>
        </p:txBody>
      </p:sp>
      <p:sp>
        <p:nvSpPr>
          <p:cNvPr id="398" name="Google Shape;398;p26"/>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399" name="Google Shape;399;p26"/>
          <p:cNvSpPr txBox="1">
            <a:spLocks noGrp="1"/>
          </p:cNvSpPr>
          <p:nvPr>
            <p:ph type="body" idx="1"/>
          </p:nvPr>
        </p:nvSpPr>
        <p:spPr>
          <a:xfrm>
            <a:off x="964675" y="1828799"/>
            <a:ext cx="10285216" cy="4343395"/>
          </a:xfrm>
          <a:prstGeom prst="rect">
            <a:avLst/>
          </a:prstGeom>
          <a:noFill/>
          <a:ln>
            <a:noFill/>
          </a:ln>
        </p:spPr>
        <p:txBody>
          <a:bodyPr spcFirstLastPara="1" wrap="square" lIns="91425" tIns="45700" rIns="91425" bIns="45700" anchor="ctr" anchorCtr="0">
            <a:normAutofit/>
          </a:bodyPr>
          <a:lstStyle/>
          <a:p>
            <a:pPr marL="12700" lvl="0" indent="0" algn="l" rtl="0">
              <a:lnSpc>
                <a:spcPct val="100000"/>
              </a:lnSpc>
              <a:spcBef>
                <a:spcPts val="725"/>
              </a:spcBef>
              <a:spcAft>
                <a:spcPts val="0"/>
              </a:spcAft>
              <a:buClr>
                <a:srgbClr val="73777A"/>
              </a:buClr>
              <a:buSzPts val="1300"/>
              <a:buNone/>
            </a:pPr>
            <a:r>
              <a:rPr lang="en-US" dirty="0"/>
              <a:t>Small Business Concerns - </a:t>
            </a:r>
            <a:r>
              <a:rPr lang="en-US" dirty="0">
                <a:solidFill>
                  <a:srgbClr val="290AFF"/>
                </a:solidFill>
              </a:rPr>
              <a:t>23% of all prime awards</a:t>
            </a:r>
            <a:r>
              <a:rPr lang="en-US" dirty="0">
                <a:solidFill>
                  <a:srgbClr val="494949"/>
                </a:solidFill>
              </a:rPr>
              <a:t>, </a:t>
            </a:r>
            <a:r>
              <a:rPr lang="en-US" dirty="0"/>
              <a:t>with subsets:</a:t>
            </a:r>
            <a:endParaRPr dirty="0"/>
          </a:p>
          <a:p>
            <a:pPr marL="352425" lvl="1" algn="l" rtl="0">
              <a:lnSpc>
                <a:spcPct val="100000"/>
              </a:lnSpc>
              <a:spcBef>
                <a:spcPts val="675"/>
              </a:spcBef>
              <a:spcAft>
                <a:spcPts val="0"/>
              </a:spcAft>
              <a:buClr>
                <a:srgbClr val="0B0D4D"/>
              </a:buClr>
              <a:buSzPts val="1500"/>
              <a:buFont typeface="Arial" panose="020B0604020202020204" pitchFamily="34" charset="0"/>
              <a:buChar char="•"/>
            </a:pPr>
            <a:r>
              <a:rPr lang="en-US" dirty="0"/>
              <a:t>HUBZone Small Business Concerns - </a:t>
            </a:r>
            <a:r>
              <a:rPr lang="en-US" dirty="0">
                <a:solidFill>
                  <a:srgbClr val="290AFF"/>
                </a:solidFill>
              </a:rPr>
              <a:t>3% (dollar value of prime/sub awards) </a:t>
            </a:r>
            <a:endParaRPr dirty="0"/>
          </a:p>
          <a:p>
            <a:pPr marL="352425" lvl="1" algn="l" rtl="0">
              <a:lnSpc>
                <a:spcPct val="100000"/>
              </a:lnSpc>
              <a:spcBef>
                <a:spcPts val="675"/>
              </a:spcBef>
              <a:spcAft>
                <a:spcPts val="0"/>
              </a:spcAft>
              <a:buClr>
                <a:srgbClr val="0B0D4D"/>
              </a:buClr>
              <a:buSzPts val="1500"/>
              <a:buFont typeface="Arial" panose="020B0604020202020204" pitchFamily="34" charset="0"/>
              <a:buChar char="•"/>
            </a:pPr>
            <a:r>
              <a:rPr lang="en-US" dirty="0"/>
              <a:t>Service-Disabled Veteran-Owned Small Businesses - </a:t>
            </a:r>
            <a:r>
              <a:rPr lang="en-US" dirty="0">
                <a:solidFill>
                  <a:srgbClr val="290AFF"/>
                </a:solidFill>
              </a:rPr>
              <a:t>5% (dollar value of prime/ sub awards) </a:t>
            </a:r>
            <a:endParaRPr lang="en-US" dirty="0"/>
          </a:p>
          <a:p>
            <a:pPr marL="352425" lvl="1" algn="l" rtl="0">
              <a:lnSpc>
                <a:spcPct val="100000"/>
              </a:lnSpc>
              <a:spcBef>
                <a:spcPts val="675"/>
              </a:spcBef>
              <a:spcAft>
                <a:spcPts val="0"/>
              </a:spcAft>
              <a:buClr>
                <a:srgbClr val="0B0D4D"/>
              </a:buClr>
              <a:buSzPts val="1500"/>
              <a:buFont typeface="Arial" panose="020B0604020202020204" pitchFamily="34" charset="0"/>
              <a:buChar char="•"/>
            </a:pPr>
            <a:r>
              <a:rPr lang="en-US" dirty="0"/>
              <a:t>Small Disadvantaged Businesses - </a:t>
            </a:r>
            <a:r>
              <a:rPr lang="en-US" dirty="0">
                <a:solidFill>
                  <a:srgbClr val="290AFF"/>
                </a:solidFill>
              </a:rPr>
              <a:t>5% (dollar value of prime/sub awards) </a:t>
            </a:r>
            <a:endParaRPr lang="en-US" dirty="0"/>
          </a:p>
          <a:p>
            <a:pPr marL="352425" lvl="1" algn="l" rtl="0">
              <a:lnSpc>
                <a:spcPct val="100000"/>
              </a:lnSpc>
              <a:spcBef>
                <a:spcPts val="675"/>
              </a:spcBef>
              <a:spcAft>
                <a:spcPts val="0"/>
              </a:spcAft>
              <a:buClr>
                <a:srgbClr val="0B0D4D"/>
              </a:buClr>
              <a:buSzPts val="1500"/>
              <a:buFont typeface="Arial" panose="020B0604020202020204" pitchFamily="34" charset="0"/>
              <a:buChar char="•"/>
            </a:pPr>
            <a:r>
              <a:rPr lang="en-US" dirty="0"/>
              <a:t>Women-Owned Small Businesses - </a:t>
            </a:r>
            <a:r>
              <a:rPr lang="en-US" dirty="0">
                <a:solidFill>
                  <a:srgbClr val="290AFF"/>
                </a:solidFill>
              </a:rPr>
              <a:t>5% (dollar value of prime/sub awards) </a:t>
            </a:r>
          </a:p>
          <a:p>
            <a:pPr marL="9525" lvl="1" indent="0" algn="l" rtl="0">
              <a:lnSpc>
                <a:spcPct val="100000"/>
              </a:lnSpc>
              <a:spcBef>
                <a:spcPts val="675"/>
              </a:spcBef>
              <a:spcAft>
                <a:spcPts val="0"/>
              </a:spcAft>
              <a:buClr>
                <a:srgbClr val="0B0D4D"/>
              </a:buClr>
              <a:buSzPts val="1500"/>
              <a:buNone/>
            </a:pPr>
            <a:endParaRPr lang="en-US" sz="2200" dirty="0"/>
          </a:p>
          <a:p>
            <a:pPr marL="150495" indent="0">
              <a:lnSpc>
                <a:spcPct val="100000"/>
              </a:lnSpc>
              <a:spcBef>
                <a:spcPts val="665"/>
              </a:spcBef>
              <a:buNone/>
            </a:pPr>
            <a:r>
              <a:rPr lang="en-US" sz="2200" dirty="0">
                <a:cs typeface="Calibri"/>
              </a:rPr>
              <a:t>Sources: US SBA, Federal Contracting, Contracting assistance programs </a:t>
            </a:r>
            <a:r>
              <a:rPr lang="en-US" sz="2200" dirty="0">
                <a:cs typeface="Calibri"/>
                <a:hlinkClick r:id="rId3"/>
              </a:rPr>
              <a:t>https://www.sba.gov/federal-contracting/contracting-assistance-programs</a:t>
            </a:r>
            <a:r>
              <a:rPr lang="en-US" sz="2200" dirty="0">
                <a:cs typeface="Calibri"/>
              </a:rPr>
              <a:t>, 30 NOV 2023 and </a:t>
            </a:r>
            <a:r>
              <a:rPr lang="en-US" sz="2200" dirty="0">
                <a:cs typeface="Calibri"/>
                <a:hlinkClick r:id="rId4"/>
              </a:rPr>
              <a:t>https://crsreports.congress.gov/product/pdf/IN/IN12018</a:t>
            </a:r>
            <a:r>
              <a:rPr lang="en-US" sz="2400" dirty="0">
                <a:cs typeface="Calibri"/>
              </a:rPr>
              <a:t> </a:t>
            </a:r>
            <a:endParaRPr lang="en-US" sz="3600" dirty="0">
              <a:solidFill>
                <a:srgbClr val="002060"/>
              </a:solidFill>
              <a:ea typeface="Calibri"/>
              <a:cs typeface="Calibri"/>
              <a:sym typeface="Calibri"/>
            </a:endParaRPr>
          </a:p>
          <a:p>
            <a:pPr marL="150495" lvl="0" indent="0">
              <a:lnSpc>
                <a:spcPct val="100000"/>
              </a:lnSpc>
              <a:spcBef>
                <a:spcPts val="665"/>
              </a:spcBef>
              <a:buSzPts val="1200"/>
              <a:buNone/>
            </a:pPr>
            <a:endParaRPr sz="2400" dirty="0">
              <a:solidFill>
                <a:srgbClr val="002060"/>
              </a:solidFill>
              <a:latin typeface="Calibri"/>
              <a:ea typeface="Calibri"/>
              <a:cs typeface="Calibri"/>
              <a:sym typeface="Calibri"/>
            </a:endParaRPr>
          </a:p>
        </p:txBody>
      </p:sp>
      <p:cxnSp>
        <p:nvCxnSpPr>
          <p:cNvPr id="400" name="Google Shape;400;p26"/>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401" name="Google Shape;401;p26"/>
          <p:cNvPicPr preferRelativeResize="0"/>
          <p:nvPr/>
        </p:nvPicPr>
        <p:blipFill rotWithShape="1">
          <a:blip r:embed="rId5">
            <a:alphaModFix/>
          </a:blip>
          <a:srcRect/>
          <a:stretch/>
        </p:blipFill>
        <p:spPr>
          <a:xfrm>
            <a:off x="9552365" y="5552301"/>
            <a:ext cx="2427577" cy="1305699"/>
          </a:xfrm>
          <a:prstGeom prst="rect">
            <a:avLst/>
          </a:prstGeom>
          <a:noFill/>
          <a:ln>
            <a:noFill/>
          </a:ln>
        </p:spPr>
      </p:pic>
      <p:sp>
        <p:nvSpPr>
          <p:cNvPr id="10" name="Google Shape;360;p23">
            <a:extLst>
              <a:ext uri="{FF2B5EF4-FFF2-40B4-BE49-F238E27FC236}">
                <a16:creationId xmlns:a16="http://schemas.microsoft.com/office/drawing/2014/main" id="{B03F6002-7924-449D-8927-E664C8374DD7}"/>
              </a:ext>
            </a:extLst>
          </p:cNvPr>
          <p:cNvSpPr/>
          <p:nvPr/>
        </p:nvSpPr>
        <p:spPr>
          <a:xfrm rot="-2922022">
            <a:off x="-1328609" y="-1316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pic>
        <p:nvPicPr>
          <p:cNvPr id="11" name="Google Shape;366;p23" descr="Logo, company name&#10;&#10;Description automatically generated">
            <a:extLst>
              <a:ext uri="{FF2B5EF4-FFF2-40B4-BE49-F238E27FC236}">
                <a16:creationId xmlns:a16="http://schemas.microsoft.com/office/drawing/2014/main" id="{9D73E1B1-0AA3-4FB8-BF77-D1AE6EFA4DD0}"/>
              </a:ext>
            </a:extLst>
          </p:cNvPr>
          <p:cNvPicPr preferRelativeResize="0"/>
          <p:nvPr/>
        </p:nvPicPr>
        <p:blipFill rotWithShape="1">
          <a:blip r:embed="rId6">
            <a:alphaModFix/>
          </a:blip>
          <a:srcRect b="26641"/>
          <a:stretch/>
        </p:blipFill>
        <p:spPr>
          <a:xfrm>
            <a:off x="0" y="-207634"/>
            <a:ext cx="1825734" cy="103494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4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installation/command - community relations</a:t>
            </a:r>
            <a:endParaRPr dirty="0"/>
          </a:p>
        </p:txBody>
      </p:sp>
      <p:sp>
        <p:nvSpPr>
          <p:cNvPr id="535" name="Google Shape;535;p41"/>
          <p:cNvSpPr/>
          <p:nvPr/>
        </p:nvSpPr>
        <p:spPr>
          <a:xfrm rot="-2922022">
            <a:off x="-1328609" y="-1316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536" name="Google Shape;536;p41"/>
          <p:cNvSpPr txBox="1">
            <a:spLocks noGrp="1"/>
          </p:cNvSpPr>
          <p:nvPr>
            <p:ph type="title"/>
          </p:nvPr>
        </p:nvSpPr>
        <p:spPr>
          <a:xfrm>
            <a:off x="2009054" y="326368"/>
            <a:ext cx="10074532" cy="159519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3313D"/>
              </a:buClr>
              <a:buSzPts val="4000"/>
              <a:buFont typeface="Calibri"/>
              <a:buNone/>
            </a:pPr>
            <a:r>
              <a:rPr lang="en-US" b="1" dirty="0">
                <a:latin typeface="Calibri"/>
                <a:ea typeface="Calibri"/>
                <a:cs typeface="Calibri"/>
                <a:sym typeface="Calibri"/>
              </a:rPr>
              <a:t> </a:t>
            </a:r>
            <a:r>
              <a:rPr lang="en-US" sz="4000" b="1" dirty="0">
                <a:latin typeface="Calibri"/>
                <a:ea typeface="Calibri"/>
                <a:cs typeface="Calibri"/>
                <a:sym typeface="Calibri"/>
              </a:rPr>
              <a:t>Business Development Programs</a:t>
            </a:r>
            <a:br>
              <a:rPr lang="en-US" b="1" dirty="0">
                <a:latin typeface="Calibri"/>
                <a:ea typeface="Calibri"/>
                <a:cs typeface="Calibri"/>
                <a:sym typeface="Calibri"/>
              </a:rPr>
            </a:br>
            <a:r>
              <a:rPr lang="en-US" sz="2800" b="1" dirty="0">
                <a:latin typeface="Calibri"/>
                <a:ea typeface="Calibri"/>
                <a:cs typeface="Calibri"/>
                <a:sym typeface="Calibri"/>
              </a:rPr>
              <a:t>“Being a Teaming Partner”</a:t>
            </a:r>
            <a:endParaRPr sz="2800" b="1" dirty="0">
              <a:solidFill>
                <a:schemeClr val="dk1"/>
              </a:solidFill>
              <a:latin typeface="Calibri"/>
              <a:ea typeface="Calibri"/>
              <a:cs typeface="Calibri"/>
              <a:sym typeface="Calibri"/>
            </a:endParaRPr>
          </a:p>
        </p:txBody>
      </p:sp>
      <p:sp>
        <p:nvSpPr>
          <p:cNvPr id="537" name="Google Shape;537;p41"/>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538" name="Google Shape;538;p41"/>
          <p:cNvSpPr txBox="1">
            <a:spLocks noGrp="1"/>
          </p:cNvSpPr>
          <p:nvPr>
            <p:ph type="body" idx="1"/>
          </p:nvPr>
        </p:nvSpPr>
        <p:spPr>
          <a:xfrm>
            <a:off x="1190505" y="1878260"/>
            <a:ext cx="9573448" cy="491087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895"/>
              </a:spcBef>
              <a:spcAft>
                <a:spcPts val="0"/>
              </a:spcAft>
              <a:buClr>
                <a:srgbClr val="290AFF"/>
              </a:buClr>
              <a:buSzPts val="2400"/>
              <a:buNone/>
            </a:pPr>
            <a:r>
              <a:rPr lang="en-US" dirty="0">
                <a:solidFill>
                  <a:srgbClr val="290AFF"/>
                </a:solidFill>
              </a:rPr>
              <a:t>Subcontracting Opportunities/Teaming</a:t>
            </a:r>
            <a:endParaRPr dirty="0"/>
          </a:p>
          <a:p>
            <a:pPr marL="331470" lvl="0" indent="-318770" algn="l" rtl="0">
              <a:lnSpc>
                <a:spcPct val="100000"/>
              </a:lnSpc>
              <a:spcBef>
                <a:spcPts val="725"/>
              </a:spcBef>
              <a:spcAft>
                <a:spcPts val="0"/>
              </a:spcAft>
              <a:buClr>
                <a:srgbClr val="73777A"/>
              </a:buClr>
              <a:buSzPts val="1300"/>
              <a:buFont typeface="Arial"/>
              <a:buChar char="•"/>
            </a:pPr>
            <a:r>
              <a:rPr lang="en-US" sz="2400" dirty="0"/>
              <a:t>Federal subcontracts = </a:t>
            </a:r>
            <a:r>
              <a:rPr lang="en-US" sz="2400" dirty="0">
                <a:solidFill>
                  <a:srgbClr val="290AFF"/>
                </a:solidFill>
              </a:rPr>
              <a:t>commercial contract </a:t>
            </a:r>
            <a:r>
              <a:rPr lang="en-US" sz="2400" dirty="0"/>
              <a:t>between two firms</a:t>
            </a:r>
            <a:endParaRPr sz="2400" dirty="0"/>
          </a:p>
          <a:p>
            <a:pPr marL="331470" lvl="0" indent="-318770" algn="l" rtl="0">
              <a:lnSpc>
                <a:spcPct val="100000"/>
              </a:lnSpc>
              <a:spcBef>
                <a:spcPts val="770"/>
              </a:spcBef>
              <a:spcAft>
                <a:spcPts val="0"/>
              </a:spcAft>
              <a:buClr>
                <a:srgbClr val="73777A"/>
              </a:buClr>
              <a:buSzPts val="1300"/>
              <a:buFont typeface="Arial"/>
              <a:buChar char="•"/>
            </a:pPr>
            <a:r>
              <a:rPr lang="en-US" sz="2400" dirty="0"/>
              <a:t>Subcontracting plan required for awards when:</a:t>
            </a:r>
            <a:endParaRPr sz="2400" dirty="0"/>
          </a:p>
          <a:p>
            <a:pPr marL="652145" lvl="1" indent="-273050" algn="l" rtl="0">
              <a:lnSpc>
                <a:spcPct val="100000"/>
              </a:lnSpc>
              <a:spcBef>
                <a:spcPts val="565"/>
              </a:spcBef>
              <a:spcAft>
                <a:spcPts val="0"/>
              </a:spcAft>
              <a:buClr>
                <a:srgbClr val="0B0D4D"/>
              </a:buClr>
              <a:buSzPts val="1300"/>
              <a:buFont typeface="Arial"/>
              <a:buChar char="•"/>
            </a:pPr>
            <a:r>
              <a:rPr lang="en-US" dirty="0"/>
              <a:t>Contract value exceeds $750,000 ($1.5 million for construction)</a:t>
            </a:r>
            <a:endParaRPr dirty="0"/>
          </a:p>
          <a:p>
            <a:pPr marL="652145" lvl="1" indent="-273050" algn="l" rtl="0">
              <a:lnSpc>
                <a:spcPct val="100000"/>
              </a:lnSpc>
              <a:spcBef>
                <a:spcPts val="620"/>
              </a:spcBef>
              <a:spcAft>
                <a:spcPts val="0"/>
              </a:spcAft>
              <a:buClr>
                <a:srgbClr val="0B0D4D"/>
              </a:buClr>
              <a:buSzPts val="1400"/>
              <a:buFont typeface="Arial"/>
              <a:buChar char="•"/>
            </a:pPr>
            <a:r>
              <a:rPr lang="en-US" dirty="0"/>
              <a:t>SBCs can execute at fair market value, without disrupting performance</a:t>
            </a:r>
            <a:endParaRPr dirty="0"/>
          </a:p>
          <a:p>
            <a:pPr marL="331470" lvl="0" indent="-318770" algn="l" rtl="0">
              <a:lnSpc>
                <a:spcPct val="100000"/>
              </a:lnSpc>
              <a:spcBef>
                <a:spcPts val="685"/>
              </a:spcBef>
              <a:spcAft>
                <a:spcPts val="0"/>
              </a:spcAft>
              <a:buClr>
                <a:srgbClr val="73777A"/>
              </a:buClr>
              <a:buSzPts val="1300"/>
              <a:buFont typeface="Arial"/>
              <a:buChar char="•"/>
            </a:pPr>
            <a:r>
              <a:rPr lang="en-US" sz="2400" dirty="0">
                <a:solidFill>
                  <a:srgbClr val="290AFF"/>
                </a:solidFill>
              </a:rPr>
              <a:t>Large primes have goals </a:t>
            </a:r>
            <a:r>
              <a:rPr lang="en-US" sz="2400" dirty="0"/>
              <a:t>for SBCs, HUBZone, SDVOSB, SDB, WOSBs, etc.</a:t>
            </a:r>
            <a:endParaRPr sz="2400" dirty="0"/>
          </a:p>
          <a:p>
            <a:pPr marL="331470" lvl="0" indent="-318770" algn="l" rtl="0">
              <a:lnSpc>
                <a:spcPct val="100000"/>
              </a:lnSpc>
              <a:spcBef>
                <a:spcPts val="675"/>
              </a:spcBef>
              <a:spcAft>
                <a:spcPts val="0"/>
              </a:spcAft>
              <a:buClr>
                <a:srgbClr val="73777A"/>
              </a:buClr>
              <a:buSzPts val="1300"/>
              <a:buFont typeface="Arial"/>
              <a:buChar char="•"/>
            </a:pPr>
            <a:r>
              <a:rPr lang="en-US" sz="2400" dirty="0">
                <a:solidFill>
                  <a:srgbClr val="FF0000"/>
                </a:solidFill>
              </a:rPr>
              <a:t>May be the best market for new contractors!</a:t>
            </a:r>
            <a:endParaRPr sz="2400" dirty="0">
              <a:solidFill>
                <a:srgbClr val="FF0000"/>
              </a:solidFill>
            </a:endParaRPr>
          </a:p>
          <a:p>
            <a:pPr marL="331470" marR="1778635" lvl="0" indent="-319405" algn="l" rtl="0">
              <a:lnSpc>
                <a:spcPct val="117083"/>
              </a:lnSpc>
              <a:spcBef>
                <a:spcPts val="695"/>
              </a:spcBef>
              <a:spcAft>
                <a:spcPts val="0"/>
              </a:spcAft>
              <a:buClr>
                <a:srgbClr val="73777A"/>
              </a:buClr>
              <a:buSzPts val="1300"/>
              <a:buFont typeface="Arial"/>
              <a:buChar char="•"/>
            </a:pPr>
            <a:r>
              <a:rPr lang="en-US" sz="2400" dirty="0"/>
              <a:t>Access sub opportunities via NCMBC events, </a:t>
            </a:r>
            <a:r>
              <a:rPr lang="en-US" sz="2400" u="sng" dirty="0">
                <a:solidFill>
                  <a:srgbClr val="060B72"/>
                </a:solidFill>
                <a:hlinkClick r:id="rId3">
                  <a:extLst>
                    <a:ext uri="{A12FA001-AC4F-418D-AE19-62706E023703}">
                      <ahyp:hlinkClr xmlns:ahyp="http://schemas.microsoft.com/office/drawing/2018/hyperlinkcolor" val="tx"/>
                    </a:ext>
                  </a:extLst>
                </a:hlinkClick>
              </a:rPr>
              <a:t>www.ncmbc.us</a:t>
            </a:r>
            <a:r>
              <a:rPr lang="en-US" sz="2400" u="sng" dirty="0">
                <a:solidFill>
                  <a:srgbClr val="494949"/>
                </a:solidFill>
                <a:hlinkClick r:id="rId3">
                  <a:extLst>
                    <a:ext uri="{A12FA001-AC4F-418D-AE19-62706E023703}">
                      <ahyp:hlinkClr xmlns:ahyp="http://schemas.microsoft.com/office/drawing/2018/hyperlinkcolor" val="tx"/>
                    </a:ext>
                  </a:extLst>
                </a:hlinkClick>
              </a:rPr>
              <a:t>,</a:t>
            </a:r>
            <a:r>
              <a:rPr lang="en-US" sz="2400" dirty="0">
                <a:solidFill>
                  <a:srgbClr val="494949"/>
                </a:solidFill>
              </a:rPr>
              <a:t> </a:t>
            </a:r>
            <a:r>
              <a:rPr lang="en-US" sz="2400" u="sng" dirty="0">
                <a:solidFill>
                  <a:srgbClr val="060B72"/>
                </a:solidFill>
                <a:hlinkClick r:id="rId4">
                  <a:extLst>
                    <a:ext uri="{A12FA001-AC4F-418D-AE19-62706E023703}">
                      <ahyp:hlinkClr xmlns:ahyp="http://schemas.microsoft.com/office/drawing/2018/hyperlinkcolor" val="tx"/>
                    </a:ext>
                  </a:extLst>
                </a:hlinkClick>
              </a:rPr>
              <a:t>www.MatchForce.org</a:t>
            </a:r>
            <a:r>
              <a:rPr lang="en-US" sz="2400" u="sng" dirty="0">
                <a:solidFill>
                  <a:srgbClr val="494949"/>
                </a:solidFill>
                <a:hlinkClick r:id="rId4">
                  <a:extLst>
                    <a:ext uri="{A12FA001-AC4F-418D-AE19-62706E023703}">
                      <ahyp:hlinkClr xmlns:ahyp="http://schemas.microsoft.com/office/drawing/2018/hyperlinkcolor" val="tx"/>
                    </a:ext>
                  </a:extLst>
                </a:hlinkClick>
              </a:rPr>
              <a:t>,</a:t>
            </a:r>
            <a:r>
              <a:rPr lang="en-US" sz="2400" dirty="0">
                <a:solidFill>
                  <a:srgbClr val="494949"/>
                </a:solidFill>
              </a:rPr>
              <a:t> </a:t>
            </a:r>
            <a:r>
              <a:rPr lang="en-US" sz="2400" u="sng" dirty="0">
                <a:solidFill>
                  <a:srgbClr val="060B72"/>
                </a:solidFill>
              </a:rPr>
              <a:t>SBA Subnet</a:t>
            </a:r>
            <a:endParaRPr sz="2400" dirty="0"/>
          </a:p>
          <a:p>
            <a:pPr marL="0" lvl="0" indent="0" algn="ctr" rtl="0">
              <a:lnSpc>
                <a:spcPct val="120000"/>
              </a:lnSpc>
              <a:spcBef>
                <a:spcPts val="1000"/>
              </a:spcBef>
              <a:spcAft>
                <a:spcPts val="0"/>
              </a:spcAft>
              <a:buClr>
                <a:schemeClr val="lt1"/>
              </a:buClr>
              <a:buSzPts val="2000"/>
              <a:buNone/>
            </a:pPr>
            <a:endParaRPr dirty="0">
              <a:solidFill>
                <a:srgbClr val="002060"/>
              </a:solidFill>
              <a:latin typeface="Calibri"/>
              <a:ea typeface="Calibri"/>
              <a:cs typeface="Calibri"/>
              <a:sym typeface="Calibri"/>
            </a:endParaRPr>
          </a:p>
        </p:txBody>
      </p:sp>
      <p:cxnSp>
        <p:nvCxnSpPr>
          <p:cNvPr id="539" name="Google Shape;539;p41"/>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540" name="Google Shape;540;p41"/>
          <p:cNvPicPr preferRelativeResize="0"/>
          <p:nvPr/>
        </p:nvPicPr>
        <p:blipFill rotWithShape="1">
          <a:blip r:embed="rId5">
            <a:alphaModFix/>
          </a:blip>
          <a:srcRect/>
          <a:stretch/>
        </p:blipFill>
        <p:spPr>
          <a:xfrm>
            <a:off x="9552365" y="5552301"/>
            <a:ext cx="2427577" cy="1305699"/>
          </a:xfrm>
          <a:prstGeom prst="rect">
            <a:avLst/>
          </a:prstGeom>
          <a:noFill/>
          <a:ln>
            <a:noFill/>
          </a:ln>
        </p:spPr>
      </p:pic>
      <p:pic>
        <p:nvPicPr>
          <p:cNvPr id="541" name="Google Shape;541;p41" descr="Logo, company name&#10;&#10;Description automatically generated"/>
          <p:cNvPicPr preferRelativeResize="0"/>
          <p:nvPr/>
        </p:nvPicPr>
        <p:blipFill rotWithShape="1">
          <a:blip r:embed="rId6">
            <a:alphaModFix/>
          </a:blip>
          <a:srcRect b="26641"/>
          <a:stretch/>
        </p:blipFill>
        <p:spPr>
          <a:xfrm>
            <a:off x="0" y="-207634"/>
            <a:ext cx="1825734" cy="103494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p:nvPr/>
        </p:nvSpPr>
        <p:spPr>
          <a:xfrm>
            <a:off x="88900" y="571500"/>
            <a:ext cx="12103100" cy="6159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Promote installation/command - community relations</a:t>
            </a:r>
            <a:endParaRPr dirty="0"/>
          </a:p>
        </p:txBody>
      </p:sp>
      <p:sp>
        <p:nvSpPr>
          <p:cNvPr id="113" name="Google Shape;113;p3"/>
          <p:cNvSpPr txBox="1">
            <a:spLocks noGrp="1"/>
          </p:cNvSpPr>
          <p:nvPr>
            <p:ph type="title"/>
          </p:nvPr>
        </p:nvSpPr>
        <p:spPr>
          <a:xfrm>
            <a:off x="856356" y="124415"/>
            <a:ext cx="10515600" cy="1325563"/>
          </a:xfrm>
          <a:prstGeom prst="rect">
            <a:avLst/>
          </a:prstGeom>
          <a:noFill/>
          <a:ln>
            <a:noFill/>
          </a:ln>
        </p:spPr>
        <p:txBody>
          <a:bodyPr spcFirstLastPara="1" wrap="square" lIns="91425" tIns="45700" rIns="91425" bIns="45700" anchor="t" anchorCtr="0">
            <a:normAutofit/>
          </a:bodyPr>
          <a:lstStyle/>
          <a:p>
            <a:pPr lvl="0" algn="ctr">
              <a:lnSpc>
                <a:spcPct val="100000"/>
              </a:lnSpc>
              <a:buClr>
                <a:srgbClr val="33313D"/>
              </a:buClr>
              <a:buSzPts val="4000"/>
            </a:pPr>
            <a:r>
              <a:rPr lang="en-US" sz="2800" b="1" dirty="0"/>
              <a:t>Top Textile Vendors to the Federal Government</a:t>
            </a:r>
            <a:br>
              <a:rPr lang="en-US" sz="2800" b="1" dirty="0"/>
            </a:br>
            <a:r>
              <a:rPr lang="en-US" sz="2800" b="1" dirty="0">
                <a:solidFill>
                  <a:srgbClr val="0070C0"/>
                </a:solidFill>
              </a:rPr>
              <a:t>“Potential Teaming Partners”</a:t>
            </a:r>
            <a:endParaRPr sz="2800" b="1" dirty="0">
              <a:solidFill>
                <a:schemeClr val="dk1"/>
              </a:solidFill>
              <a:latin typeface="+mn-lt"/>
              <a:ea typeface="Calibri"/>
              <a:cs typeface="Calibri"/>
              <a:sym typeface="Calibri"/>
            </a:endParaRPr>
          </a:p>
        </p:txBody>
      </p:sp>
      <p:cxnSp>
        <p:nvCxnSpPr>
          <p:cNvPr id="116" name="Google Shape;116;p3"/>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sp>
        <p:nvSpPr>
          <p:cNvPr id="11" name="Google Shape;537;p41">
            <a:extLst>
              <a:ext uri="{FF2B5EF4-FFF2-40B4-BE49-F238E27FC236}">
                <a16:creationId xmlns:a16="http://schemas.microsoft.com/office/drawing/2014/main" id="{FE13F380-C465-4EC5-81AF-B627156D9D32}"/>
              </a:ext>
            </a:extLst>
          </p:cNvPr>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pic>
        <p:nvPicPr>
          <p:cNvPr id="12" name="Google Shape;540;p41">
            <a:extLst>
              <a:ext uri="{FF2B5EF4-FFF2-40B4-BE49-F238E27FC236}">
                <a16:creationId xmlns:a16="http://schemas.microsoft.com/office/drawing/2014/main" id="{B5560128-651B-40DF-98EA-4A0378E6F0D7}"/>
              </a:ext>
            </a:extLst>
          </p:cNvPr>
          <p:cNvPicPr preferRelativeResize="0"/>
          <p:nvPr/>
        </p:nvPicPr>
        <p:blipFill rotWithShape="1">
          <a:blip r:embed="rId3">
            <a:alphaModFix/>
          </a:blip>
          <a:srcRect/>
          <a:stretch/>
        </p:blipFill>
        <p:spPr>
          <a:xfrm>
            <a:off x="9552365" y="5552301"/>
            <a:ext cx="2427577" cy="1305699"/>
          </a:xfrm>
          <a:prstGeom prst="rect">
            <a:avLst/>
          </a:prstGeom>
          <a:noFill/>
          <a:ln>
            <a:noFill/>
          </a:ln>
        </p:spPr>
      </p:pic>
      <p:sp>
        <p:nvSpPr>
          <p:cNvPr id="13" name="Google Shape;112;p3">
            <a:extLst>
              <a:ext uri="{FF2B5EF4-FFF2-40B4-BE49-F238E27FC236}">
                <a16:creationId xmlns:a16="http://schemas.microsoft.com/office/drawing/2014/main" id="{D7C6E46E-E342-4496-B467-0457128E7378}"/>
              </a:ext>
            </a:extLst>
          </p:cNvPr>
          <p:cNvSpPr/>
          <p:nvPr/>
        </p:nvSpPr>
        <p:spPr>
          <a:xfrm rot="-2922022">
            <a:off x="-1324012" y="-118574"/>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graphicFrame>
        <p:nvGraphicFramePr>
          <p:cNvPr id="6" name="Content Placeholder 5">
            <a:extLst>
              <a:ext uri="{FF2B5EF4-FFF2-40B4-BE49-F238E27FC236}">
                <a16:creationId xmlns:a16="http://schemas.microsoft.com/office/drawing/2014/main" id="{99C38257-F595-4355-98E7-7340CFD66AAF}"/>
              </a:ext>
            </a:extLst>
          </p:cNvPr>
          <p:cNvGraphicFramePr>
            <a:graphicFrameLocks noGrp="1"/>
          </p:cNvGraphicFramePr>
          <p:nvPr>
            <p:ph idx="1"/>
            <p:extLst>
              <p:ext uri="{D42A27DB-BD31-4B8C-83A1-F6EECF244321}">
                <p14:modId xmlns:p14="http://schemas.microsoft.com/office/powerpoint/2010/main" val="983022001"/>
              </p:ext>
            </p:extLst>
          </p:nvPr>
        </p:nvGraphicFramePr>
        <p:xfrm>
          <a:off x="1222155" y="1097146"/>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010FD6BF-5821-45DC-AAB7-0596D16BA58B}"/>
              </a:ext>
            </a:extLst>
          </p:cNvPr>
          <p:cNvSpPr txBox="1"/>
          <p:nvPr/>
        </p:nvSpPr>
        <p:spPr>
          <a:xfrm>
            <a:off x="9144000" y="3066683"/>
            <a:ext cx="2296633" cy="2413481"/>
          </a:xfrm>
          <a:prstGeom prst="rect">
            <a:avLst/>
          </a:prstGeom>
          <a:noFill/>
          <a:ln>
            <a:noFill/>
          </a:ln>
        </p:spPr>
        <p:txBody>
          <a:bodyPr wrap="square" rtlCol="0">
            <a:spAutoFit/>
          </a:bodyPr>
          <a:lstStyle/>
          <a:p>
            <a:pPr marL="171450" marR="0" algn="ctr">
              <a:spcBef>
                <a:spcPts val="0"/>
              </a:spcBef>
              <a:spcAft>
                <a:spcPts val="504"/>
              </a:spcAft>
            </a:pPr>
            <a:r>
              <a:rPr lang="en-US" sz="1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NAICS 313210: BROADWOVEN FABRIC MILLS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71450" marR="0" algn="ctr">
              <a:spcBef>
                <a:spcPts val="0"/>
              </a:spcBef>
              <a:spcAft>
                <a:spcPts val="504"/>
              </a:spcAft>
            </a:pPr>
            <a:r>
              <a:rPr lang="en-US" sz="1200" dirty="0">
                <a:latin typeface="Calibri" panose="020F0502020204030204" pitchFamily="34" charset="0"/>
                <a:ea typeface="Calibri" panose="020F0502020204030204" pitchFamily="34" charset="0"/>
                <a:cs typeface="Times New Roman" panose="02020603050405020304" pitchFamily="18" charset="0"/>
              </a:rPr>
              <a:t>Murdock Webbing Company, Inc. (Central Falls, RI)</a:t>
            </a:r>
          </a:p>
          <a:p>
            <a:pPr marL="171450" marR="0" algn="ctr">
              <a:spcBef>
                <a:spcPts val="0"/>
              </a:spcBef>
              <a:spcAft>
                <a:spcPts val="504"/>
              </a:spcAft>
            </a:pPr>
            <a:r>
              <a:rPr lang="en-US" sz="1200" dirty="0">
                <a:latin typeface="Calibri" panose="020F0502020204030204" pitchFamily="34" charset="0"/>
                <a:ea typeface="Calibri" panose="020F0502020204030204" pitchFamily="34" charset="0"/>
                <a:cs typeface="Times New Roman" panose="02020603050405020304" pitchFamily="18" charset="0"/>
              </a:rPr>
              <a:t>Tabb Textiles Co., Inc.                (Opelika, AL)</a:t>
            </a:r>
          </a:p>
          <a:p>
            <a:pPr marL="171450" marR="0" algn="ctr">
              <a:spcBef>
                <a:spcPts val="0"/>
              </a:spcBef>
              <a:spcAft>
                <a:spcPts val="504"/>
              </a:spcAft>
            </a:pPr>
            <a:r>
              <a:rPr lang="en-US" sz="1200" dirty="0">
                <a:latin typeface="Calibri" panose="020F0502020204030204" pitchFamily="34" charset="0"/>
                <a:ea typeface="Calibri" panose="020F0502020204030204" pitchFamily="34" charset="0"/>
                <a:cs typeface="Times New Roman" panose="02020603050405020304" pitchFamily="18" charset="0"/>
              </a:rPr>
              <a:t>CME Arma, Inc. (Miami, FL)</a:t>
            </a:r>
          </a:p>
          <a:p>
            <a:pPr marL="171450" marR="0" algn="ctr">
              <a:spcBef>
                <a:spcPts val="0"/>
              </a:spcBef>
              <a:spcAft>
                <a:spcPts val="504"/>
              </a:spcAft>
            </a:pPr>
            <a:r>
              <a:rPr lang="en-US" sz="1200" dirty="0">
                <a:latin typeface="Calibri" panose="020F0502020204030204" pitchFamily="34" charset="0"/>
                <a:ea typeface="Calibri" panose="020F0502020204030204" pitchFamily="34" charset="0"/>
                <a:cs typeface="Times New Roman" panose="02020603050405020304" pitchFamily="18" charset="0"/>
              </a:rPr>
              <a:t>MEM Corporation            (White Plains, MD)</a:t>
            </a:r>
          </a:p>
          <a:p>
            <a:pPr algn="ctr"/>
            <a:r>
              <a:rPr lang="en-US" sz="1100" dirty="0"/>
              <a:t>Federal Defense Industries, Inc. (Boerne, TX)</a:t>
            </a:r>
          </a:p>
        </p:txBody>
      </p:sp>
      <p:pic>
        <p:nvPicPr>
          <p:cNvPr id="14" name="Google Shape;118;p3" descr="Logo, company name&#10;&#10;Description automatically generated">
            <a:extLst>
              <a:ext uri="{FF2B5EF4-FFF2-40B4-BE49-F238E27FC236}">
                <a16:creationId xmlns:a16="http://schemas.microsoft.com/office/drawing/2014/main" id="{5DEE7968-56D9-4263-9907-823B3101F91F}"/>
              </a:ext>
            </a:extLst>
          </p:cNvPr>
          <p:cNvPicPr preferRelativeResize="0"/>
          <p:nvPr/>
        </p:nvPicPr>
        <p:blipFill rotWithShape="1">
          <a:blip r:embed="rId9">
            <a:alphaModFix/>
          </a:blip>
          <a:srcRect b="26641"/>
          <a:stretch/>
        </p:blipFill>
        <p:spPr>
          <a:xfrm>
            <a:off x="0" y="-207634"/>
            <a:ext cx="1825734" cy="1034946"/>
          </a:xfrm>
          <a:prstGeom prst="rect">
            <a:avLst/>
          </a:prstGeom>
          <a:noFill/>
          <a:ln>
            <a:noFill/>
          </a:ln>
        </p:spPr>
      </p:pic>
    </p:spTree>
    <p:extLst>
      <p:ext uri="{BB962C8B-B14F-4D97-AF65-F5344CB8AC3E}">
        <p14:creationId xmlns:p14="http://schemas.microsoft.com/office/powerpoint/2010/main" val="3861658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p:nvPr/>
        </p:nvSpPr>
        <p:spPr>
          <a:xfrm>
            <a:off x="88900" y="571500"/>
            <a:ext cx="12103100" cy="6159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Promote installation/command - community relations</a:t>
            </a:r>
            <a:endParaRPr dirty="0"/>
          </a:p>
        </p:txBody>
      </p:sp>
      <p:cxnSp>
        <p:nvCxnSpPr>
          <p:cNvPr id="116" name="Google Shape;116;p3"/>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sp>
        <p:nvSpPr>
          <p:cNvPr id="11" name="Google Shape;537;p41">
            <a:extLst>
              <a:ext uri="{FF2B5EF4-FFF2-40B4-BE49-F238E27FC236}">
                <a16:creationId xmlns:a16="http://schemas.microsoft.com/office/drawing/2014/main" id="{FE13F380-C465-4EC5-81AF-B627156D9D32}"/>
              </a:ext>
            </a:extLst>
          </p:cNvPr>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pic>
        <p:nvPicPr>
          <p:cNvPr id="12" name="Google Shape;540;p41">
            <a:extLst>
              <a:ext uri="{FF2B5EF4-FFF2-40B4-BE49-F238E27FC236}">
                <a16:creationId xmlns:a16="http://schemas.microsoft.com/office/drawing/2014/main" id="{B5560128-651B-40DF-98EA-4A0378E6F0D7}"/>
              </a:ext>
            </a:extLst>
          </p:cNvPr>
          <p:cNvPicPr preferRelativeResize="0"/>
          <p:nvPr/>
        </p:nvPicPr>
        <p:blipFill rotWithShape="1">
          <a:blip r:embed="rId3">
            <a:alphaModFix/>
          </a:blip>
          <a:srcRect/>
          <a:stretch/>
        </p:blipFill>
        <p:spPr>
          <a:xfrm>
            <a:off x="9552365" y="5552301"/>
            <a:ext cx="2427577" cy="1305699"/>
          </a:xfrm>
          <a:prstGeom prst="rect">
            <a:avLst/>
          </a:prstGeom>
          <a:noFill/>
          <a:ln>
            <a:noFill/>
          </a:ln>
        </p:spPr>
      </p:pic>
      <p:sp>
        <p:nvSpPr>
          <p:cNvPr id="13" name="Google Shape;112;p3">
            <a:extLst>
              <a:ext uri="{FF2B5EF4-FFF2-40B4-BE49-F238E27FC236}">
                <a16:creationId xmlns:a16="http://schemas.microsoft.com/office/drawing/2014/main" id="{D7C6E46E-E342-4496-B467-0457128E7378}"/>
              </a:ext>
            </a:extLst>
          </p:cNvPr>
          <p:cNvSpPr/>
          <p:nvPr/>
        </p:nvSpPr>
        <p:spPr>
          <a:xfrm rot="-2922022">
            <a:off x="-1324012" y="-118574"/>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graphicFrame>
        <p:nvGraphicFramePr>
          <p:cNvPr id="6" name="Content Placeholder 5">
            <a:extLst>
              <a:ext uri="{FF2B5EF4-FFF2-40B4-BE49-F238E27FC236}">
                <a16:creationId xmlns:a16="http://schemas.microsoft.com/office/drawing/2014/main" id="{99C38257-F595-4355-98E7-7340CFD66AAF}"/>
              </a:ext>
            </a:extLst>
          </p:cNvPr>
          <p:cNvGraphicFramePr>
            <a:graphicFrameLocks noGrp="1"/>
          </p:cNvGraphicFramePr>
          <p:nvPr>
            <p:ph idx="1"/>
            <p:extLst>
              <p:ext uri="{D42A27DB-BD31-4B8C-83A1-F6EECF244321}">
                <p14:modId xmlns:p14="http://schemas.microsoft.com/office/powerpoint/2010/main" val="1936842642"/>
              </p:ext>
            </p:extLst>
          </p:nvPr>
        </p:nvGraphicFramePr>
        <p:xfrm>
          <a:off x="1222155" y="1097146"/>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010FD6BF-5821-45DC-AAB7-0596D16BA58B}"/>
              </a:ext>
            </a:extLst>
          </p:cNvPr>
          <p:cNvSpPr txBox="1"/>
          <p:nvPr/>
        </p:nvSpPr>
        <p:spPr>
          <a:xfrm>
            <a:off x="9144000" y="3066683"/>
            <a:ext cx="2296633" cy="2195473"/>
          </a:xfrm>
          <a:prstGeom prst="rect">
            <a:avLst/>
          </a:prstGeom>
          <a:noFill/>
          <a:ln>
            <a:noFill/>
          </a:ln>
        </p:spPr>
        <p:txBody>
          <a:bodyPr wrap="square" rtlCol="0">
            <a:spAutoFit/>
          </a:bodyPr>
          <a:lstStyle/>
          <a:p>
            <a:pPr marL="171450" marR="0" algn="ctr">
              <a:spcBef>
                <a:spcPts val="0"/>
              </a:spcBef>
              <a:spcAft>
                <a:spcPts val="504"/>
              </a:spcAft>
            </a:pPr>
            <a:r>
              <a:rPr lang="en-US" sz="1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NAICS 314910: TEXTILE BAG AND CANVAS MILLS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71450" marR="0" algn="ctr">
              <a:spcBef>
                <a:spcPts val="0"/>
              </a:spcBef>
              <a:spcAft>
                <a:spcPts val="504"/>
              </a:spcAft>
            </a:pPr>
            <a:r>
              <a:rPr lang="en-US" sz="1200" dirty="0">
                <a:latin typeface="Calibri" panose="020F0502020204030204" pitchFamily="34" charset="0"/>
                <a:ea typeface="Calibri" panose="020F0502020204030204" pitchFamily="34" charset="0"/>
                <a:cs typeface="Times New Roman" panose="02020603050405020304" pitchFamily="18" charset="0"/>
              </a:rPr>
              <a:t>Propper International, Inc. (Cabo Rojo, Puerto Rico)</a:t>
            </a:r>
          </a:p>
          <a:p>
            <a:pPr marL="171450" marR="0" algn="ctr">
              <a:spcBef>
                <a:spcPts val="0"/>
              </a:spcBef>
              <a:spcAft>
                <a:spcPts val="504"/>
              </a:spcAft>
            </a:pPr>
            <a:r>
              <a:rPr lang="en-US" sz="1200" dirty="0">
                <a:latin typeface="Calibri" panose="020F0502020204030204" pitchFamily="34" charset="0"/>
                <a:ea typeface="Calibri" panose="020F0502020204030204" pitchFamily="34" charset="0"/>
                <a:cs typeface="Times New Roman" panose="02020603050405020304" pitchFamily="18" charset="0"/>
              </a:rPr>
              <a:t>Fibrotex USA Inc.        (Washington, D.C.)</a:t>
            </a:r>
          </a:p>
          <a:p>
            <a:pPr marL="171450" marR="0" algn="ctr">
              <a:spcBef>
                <a:spcPts val="0"/>
              </a:spcBef>
              <a:spcAft>
                <a:spcPts val="504"/>
              </a:spcAft>
            </a:pPr>
            <a:r>
              <a:rPr lang="en-US" sz="1200" dirty="0">
                <a:latin typeface="Calibri" panose="020F0502020204030204" pitchFamily="34" charset="0"/>
                <a:ea typeface="Calibri" panose="020F0502020204030204" pitchFamily="34" charset="0"/>
                <a:cs typeface="Times New Roman" panose="02020603050405020304" pitchFamily="18" charset="0"/>
              </a:rPr>
              <a:t>UTS Systems, LLC                        (Fort Walton Beach, FL)</a:t>
            </a:r>
          </a:p>
          <a:p>
            <a:pPr marL="171450" marR="0" algn="ctr">
              <a:spcBef>
                <a:spcPts val="0"/>
              </a:spcBef>
              <a:spcAft>
                <a:spcPts val="504"/>
              </a:spcAft>
            </a:pPr>
            <a:r>
              <a:rPr lang="en-US" sz="1200" dirty="0">
                <a:latin typeface="Calibri" panose="020F0502020204030204" pitchFamily="34" charset="0"/>
                <a:ea typeface="Calibri" panose="020F0502020204030204" pitchFamily="34" charset="0"/>
                <a:cs typeface="Times New Roman" panose="02020603050405020304" pitchFamily="18" charset="0"/>
              </a:rPr>
              <a:t>Eagle Industries Unlimited, Inc. (Virginia Beach, VA)</a:t>
            </a:r>
          </a:p>
        </p:txBody>
      </p:sp>
      <p:pic>
        <p:nvPicPr>
          <p:cNvPr id="14" name="Google Shape;118;p3" descr="Logo, company name&#10;&#10;Description automatically generated">
            <a:extLst>
              <a:ext uri="{FF2B5EF4-FFF2-40B4-BE49-F238E27FC236}">
                <a16:creationId xmlns:a16="http://schemas.microsoft.com/office/drawing/2014/main" id="{5DEE7968-56D9-4263-9907-823B3101F91F}"/>
              </a:ext>
            </a:extLst>
          </p:cNvPr>
          <p:cNvPicPr preferRelativeResize="0"/>
          <p:nvPr/>
        </p:nvPicPr>
        <p:blipFill rotWithShape="1">
          <a:blip r:embed="rId9">
            <a:alphaModFix/>
          </a:blip>
          <a:srcRect b="26641"/>
          <a:stretch/>
        </p:blipFill>
        <p:spPr>
          <a:xfrm>
            <a:off x="0" y="-207634"/>
            <a:ext cx="1825734" cy="1034946"/>
          </a:xfrm>
          <a:prstGeom prst="rect">
            <a:avLst/>
          </a:prstGeom>
          <a:noFill/>
          <a:ln>
            <a:noFill/>
          </a:ln>
        </p:spPr>
      </p:pic>
      <p:sp>
        <p:nvSpPr>
          <p:cNvPr id="16" name="Google Shape;113;p3">
            <a:extLst>
              <a:ext uri="{FF2B5EF4-FFF2-40B4-BE49-F238E27FC236}">
                <a16:creationId xmlns:a16="http://schemas.microsoft.com/office/drawing/2014/main" id="{5F7A4DA1-EE0C-4BE1-B674-C878FC89FDA1}"/>
              </a:ext>
            </a:extLst>
          </p:cNvPr>
          <p:cNvSpPr txBox="1">
            <a:spLocks noGrp="1"/>
          </p:cNvSpPr>
          <p:nvPr>
            <p:ph type="title"/>
          </p:nvPr>
        </p:nvSpPr>
        <p:spPr>
          <a:xfrm>
            <a:off x="856356" y="124415"/>
            <a:ext cx="10515600" cy="1325563"/>
          </a:xfrm>
          <a:prstGeom prst="rect">
            <a:avLst/>
          </a:prstGeom>
          <a:noFill/>
          <a:ln>
            <a:noFill/>
          </a:ln>
        </p:spPr>
        <p:txBody>
          <a:bodyPr spcFirstLastPara="1" wrap="square" lIns="91425" tIns="45700" rIns="91425" bIns="45700" anchor="t" anchorCtr="0">
            <a:normAutofit/>
          </a:bodyPr>
          <a:lstStyle/>
          <a:p>
            <a:pPr lvl="0" algn="ctr">
              <a:lnSpc>
                <a:spcPct val="100000"/>
              </a:lnSpc>
              <a:buClr>
                <a:srgbClr val="33313D"/>
              </a:buClr>
              <a:buSzPts val="4000"/>
            </a:pPr>
            <a:r>
              <a:rPr lang="en-US" sz="2800" b="1" dirty="0"/>
              <a:t>Top Textile Vendors to the Federal Government</a:t>
            </a:r>
            <a:br>
              <a:rPr lang="en-US" sz="2800" b="1" dirty="0"/>
            </a:br>
            <a:r>
              <a:rPr lang="en-US" sz="2800" b="1" dirty="0">
                <a:solidFill>
                  <a:srgbClr val="0070C0"/>
                </a:solidFill>
              </a:rPr>
              <a:t>“Potential Teaming Partners”</a:t>
            </a:r>
            <a:endParaRPr sz="2800" b="1" dirty="0">
              <a:solidFill>
                <a:schemeClr val="dk1"/>
              </a:solidFill>
              <a:latin typeface="+mn-lt"/>
              <a:ea typeface="Calibri"/>
              <a:cs typeface="Calibri"/>
              <a:sym typeface="Calibri"/>
            </a:endParaRPr>
          </a:p>
        </p:txBody>
      </p:sp>
    </p:spTree>
    <p:extLst>
      <p:ext uri="{BB962C8B-B14F-4D97-AF65-F5344CB8AC3E}">
        <p14:creationId xmlns:p14="http://schemas.microsoft.com/office/powerpoint/2010/main" val="1450307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p:nvPr/>
        </p:nvSpPr>
        <p:spPr>
          <a:xfrm>
            <a:off x="88900" y="571500"/>
            <a:ext cx="12103100" cy="6159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Promote installation/command - community relations</a:t>
            </a:r>
            <a:endParaRPr dirty="0"/>
          </a:p>
        </p:txBody>
      </p:sp>
      <p:cxnSp>
        <p:nvCxnSpPr>
          <p:cNvPr id="116" name="Google Shape;116;p3"/>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sp>
        <p:nvSpPr>
          <p:cNvPr id="11" name="Google Shape;537;p41">
            <a:extLst>
              <a:ext uri="{FF2B5EF4-FFF2-40B4-BE49-F238E27FC236}">
                <a16:creationId xmlns:a16="http://schemas.microsoft.com/office/drawing/2014/main" id="{FE13F380-C465-4EC5-81AF-B627156D9D32}"/>
              </a:ext>
            </a:extLst>
          </p:cNvPr>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pic>
        <p:nvPicPr>
          <p:cNvPr id="12" name="Google Shape;540;p41">
            <a:extLst>
              <a:ext uri="{FF2B5EF4-FFF2-40B4-BE49-F238E27FC236}">
                <a16:creationId xmlns:a16="http://schemas.microsoft.com/office/drawing/2014/main" id="{B5560128-651B-40DF-98EA-4A0378E6F0D7}"/>
              </a:ext>
            </a:extLst>
          </p:cNvPr>
          <p:cNvPicPr preferRelativeResize="0"/>
          <p:nvPr/>
        </p:nvPicPr>
        <p:blipFill rotWithShape="1">
          <a:blip r:embed="rId3">
            <a:alphaModFix/>
          </a:blip>
          <a:srcRect/>
          <a:stretch/>
        </p:blipFill>
        <p:spPr>
          <a:xfrm>
            <a:off x="9552365" y="5552301"/>
            <a:ext cx="2427577" cy="1305699"/>
          </a:xfrm>
          <a:prstGeom prst="rect">
            <a:avLst/>
          </a:prstGeom>
          <a:noFill/>
          <a:ln>
            <a:noFill/>
          </a:ln>
        </p:spPr>
      </p:pic>
      <p:sp>
        <p:nvSpPr>
          <p:cNvPr id="13" name="Google Shape;112;p3">
            <a:extLst>
              <a:ext uri="{FF2B5EF4-FFF2-40B4-BE49-F238E27FC236}">
                <a16:creationId xmlns:a16="http://schemas.microsoft.com/office/drawing/2014/main" id="{D7C6E46E-E342-4496-B467-0457128E7378}"/>
              </a:ext>
            </a:extLst>
          </p:cNvPr>
          <p:cNvSpPr/>
          <p:nvPr/>
        </p:nvSpPr>
        <p:spPr>
          <a:xfrm rot="-2922022">
            <a:off x="-1324012" y="-118574"/>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graphicFrame>
        <p:nvGraphicFramePr>
          <p:cNvPr id="6" name="Content Placeholder 5">
            <a:extLst>
              <a:ext uri="{FF2B5EF4-FFF2-40B4-BE49-F238E27FC236}">
                <a16:creationId xmlns:a16="http://schemas.microsoft.com/office/drawing/2014/main" id="{99C38257-F595-4355-98E7-7340CFD66AAF}"/>
              </a:ext>
            </a:extLst>
          </p:cNvPr>
          <p:cNvGraphicFramePr>
            <a:graphicFrameLocks noGrp="1"/>
          </p:cNvGraphicFramePr>
          <p:nvPr>
            <p:ph idx="1"/>
            <p:extLst>
              <p:ext uri="{D42A27DB-BD31-4B8C-83A1-F6EECF244321}">
                <p14:modId xmlns:p14="http://schemas.microsoft.com/office/powerpoint/2010/main" val="3908822668"/>
              </p:ext>
            </p:extLst>
          </p:nvPr>
        </p:nvGraphicFramePr>
        <p:xfrm>
          <a:off x="1222155" y="1097146"/>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010FD6BF-5821-45DC-AAB7-0596D16BA58B}"/>
              </a:ext>
            </a:extLst>
          </p:cNvPr>
          <p:cNvSpPr txBox="1"/>
          <p:nvPr/>
        </p:nvSpPr>
        <p:spPr>
          <a:xfrm>
            <a:off x="9144000" y="3066683"/>
            <a:ext cx="2296633" cy="2413481"/>
          </a:xfrm>
          <a:prstGeom prst="rect">
            <a:avLst/>
          </a:prstGeom>
          <a:noFill/>
          <a:ln>
            <a:noFill/>
          </a:ln>
        </p:spPr>
        <p:txBody>
          <a:bodyPr wrap="square" rtlCol="0">
            <a:spAutoFit/>
          </a:bodyPr>
          <a:lstStyle/>
          <a:p>
            <a:pPr marL="171450" marR="0" algn="ctr">
              <a:spcBef>
                <a:spcPts val="0"/>
              </a:spcBef>
              <a:spcAft>
                <a:spcPts val="504"/>
              </a:spcAft>
            </a:pPr>
            <a:r>
              <a:rPr lang="en-US" sz="1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NAICS 315120: APPAREL KNITTING MILLS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71450" marR="0" algn="ctr">
              <a:spcBef>
                <a:spcPts val="0"/>
              </a:spcBef>
              <a:spcAft>
                <a:spcPts val="504"/>
              </a:spcAft>
            </a:pPr>
            <a:r>
              <a:rPr lang="en-US" sz="1200" dirty="0">
                <a:latin typeface="Calibri" panose="020F0502020204030204" pitchFamily="34" charset="0"/>
                <a:ea typeface="Calibri" panose="020F0502020204030204" pitchFamily="34" charset="0"/>
                <a:cs typeface="Times New Roman" panose="02020603050405020304" pitchFamily="18" charset="0"/>
              </a:rPr>
              <a:t>American Apparel, Inc.    (Selma, AL)</a:t>
            </a:r>
          </a:p>
          <a:p>
            <a:pPr marL="171450" marR="0" algn="ctr">
              <a:spcBef>
                <a:spcPts val="0"/>
              </a:spcBef>
              <a:spcAft>
                <a:spcPts val="504"/>
              </a:spcAft>
            </a:pPr>
            <a:r>
              <a:rPr lang="en-US" sz="1200" dirty="0">
                <a:latin typeface="Calibri" panose="020F0502020204030204" pitchFamily="34" charset="0"/>
                <a:ea typeface="Calibri" panose="020F0502020204030204" pitchFamily="34" charset="0"/>
                <a:cs typeface="Times New Roman" panose="02020603050405020304" pitchFamily="18" charset="0"/>
              </a:rPr>
              <a:t>Viewsport, Inc. (Penfield, NY)</a:t>
            </a:r>
          </a:p>
          <a:p>
            <a:pPr marL="171450" marR="0" algn="ctr">
              <a:spcBef>
                <a:spcPts val="0"/>
              </a:spcBef>
              <a:spcAft>
                <a:spcPts val="504"/>
              </a:spcAft>
            </a:pPr>
            <a:r>
              <a:rPr lang="en-US" sz="1200" dirty="0">
                <a:latin typeface="Calibri" panose="020F0502020204030204" pitchFamily="34" charset="0"/>
                <a:ea typeface="Calibri" panose="020F0502020204030204" pitchFamily="34" charset="0"/>
                <a:cs typeface="Times New Roman" panose="02020603050405020304" pitchFamily="18" charset="0"/>
              </a:rPr>
              <a:t>Industries of the Blind Inc (Greensboro, NC)</a:t>
            </a:r>
          </a:p>
          <a:p>
            <a:pPr marL="171450" marR="0" algn="ctr">
              <a:spcBef>
                <a:spcPts val="0"/>
              </a:spcBef>
              <a:spcAft>
                <a:spcPts val="504"/>
              </a:spcAft>
            </a:pPr>
            <a:r>
              <a:rPr lang="en-US" sz="1200" dirty="0">
                <a:latin typeface="Calibri" panose="020F0502020204030204" pitchFamily="34" charset="0"/>
                <a:ea typeface="Calibri" panose="020F0502020204030204" pitchFamily="34" charset="0"/>
                <a:cs typeface="Times New Roman" panose="02020603050405020304" pitchFamily="18" charset="0"/>
              </a:rPr>
              <a:t>Puerto Rico Industries for the Blind (Mayaguez, Puerto Rico)</a:t>
            </a:r>
          </a:p>
          <a:p>
            <a:pPr algn="ctr"/>
            <a:r>
              <a:rPr lang="en-US" sz="1100" dirty="0"/>
              <a:t>Arizona Industries for the Blind (Phoenix, AZ)</a:t>
            </a:r>
          </a:p>
        </p:txBody>
      </p:sp>
      <p:pic>
        <p:nvPicPr>
          <p:cNvPr id="14" name="Google Shape;118;p3" descr="Logo, company name&#10;&#10;Description automatically generated">
            <a:extLst>
              <a:ext uri="{FF2B5EF4-FFF2-40B4-BE49-F238E27FC236}">
                <a16:creationId xmlns:a16="http://schemas.microsoft.com/office/drawing/2014/main" id="{5DEE7968-56D9-4263-9907-823B3101F91F}"/>
              </a:ext>
            </a:extLst>
          </p:cNvPr>
          <p:cNvPicPr preferRelativeResize="0"/>
          <p:nvPr/>
        </p:nvPicPr>
        <p:blipFill rotWithShape="1">
          <a:blip r:embed="rId9">
            <a:alphaModFix/>
          </a:blip>
          <a:srcRect b="26641"/>
          <a:stretch/>
        </p:blipFill>
        <p:spPr>
          <a:xfrm>
            <a:off x="0" y="-207634"/>
            <a:ext cx="1825734" cy="1034946"/>
          </a:xfrm>
          <a:prstGeom prst="rect">
            <a:avLst/>
          </a:prstGeom>
          <a:noFill/>
          <a:ln>
            <a:noFill/>
          </a:ln>
        </p:spPr>
      </p:pic>
      <p:sp>
        <p:nvSpPr>
          <p:cNvPr id="15" name="Google Shape;113;p3">
            <a:extLst>
              <a:ext uri="{FF2B5EF4-FFF2-40B4-BE49-F238E27FC236}">
                <a16:creationId xmlns:a16="http://schemas.microsoft.com/office/drawing/2014/main" id="{32E57CCE-2B82-4946-87B1-0AF5084268FD}"/>
              </a:ext>
            </a:extLst>
          </p:cNvPr>
          <p:cNvSpPr txBox="1">
            <a:spLocks noGrp="1"/>
          </p:cNvSpPr>
          <p:nvPr>
            <p:ph type="title"/>
          </p:nvPr>
        </p:nvSpPr>
        <p:spPr>
          <a:xfrm>
            <a:off x="856356" y="124415"/>
            <a:ext cx="10515600" cy="1325563"/>
          </a:xfrm>
          <a:prstGeom prst="rect">
            <a:avLst/>
          </a:prstGeom>
          <a:noFill/>
          <a:ln>
            <a:noFill/>
          </a:ln>
        </p:spPr>
        <p:txBody>
          <a:bodyPr spcFirstLastPara="1" wrap="square" lIns="91425" tIns="45700" rIns="91425" bIns="45700" anchor="t" anchorCtr="0">
            <a:normAutofit/>
          </a:bodyPr>
          <a:lstStyle/>
          <a:p>
            <a:pPr lvl="0" algn="ctr">
              <a:lnSpc>
                <a:spcPct val="100000"/>
              </a:lnSpc>
              <a:buClr>
                <a:srgbClr val="33313D"/>
              </a:buClr>
              <a:buSzPts val="4000"/>
            </a:pPr>
            <a:r>
              <a:rPr lang="en-US" sz="2800" b="1" dirty="0"/>
              <a:t>Top Textile Vendors to the Federal Government</a:t>
            </a:r>
            <a:br>
              <a:rPr lang="en-US" sz="2800" b="1" dirty="0"/>
            </a:br>
            <a:r>
              <a:rPr lang="en-US" sz="2800" b="1" dirty="0">
                <a:solidFill>
                  <a:srgbClr val="0070C0"/>
                </a:solidFill>
              </a:rPr>
              <a:t>“Potential Teaming Partners”</a:t>
            </a:r>
            <a:endParaRPr sz="2800" b="1" dirty="0">
              <a:solidFill>
                <a:schemeClr val="dk1"/>
              </a:solidFill>
              <a:latin typeface="+mn-lt"/>
              <a:ea typeface="Calibri"/>
              <a:cs typeface="Calibri"/>
              <a:sym typeface="Calibri"/>
            </a:endParaRPr>
          </a:p>
        </p:txBody>
      </p:sp>
    </p:spTree>
    <p:extLst>
      <p:ext uri="{BB962C8B-B14F-4D97-AF65-F5344CB8AC3E}">
        <p14:creationId xmlns:p14="http://schemas.microsoft.com/office/powerpoint/2010/main" val="402495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p:nvPr/>
        </p:nvSpPr>
        <p:spPr>
          <a:xfrm>
            <a:off x="-70291"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Promote installation/command - community relations</a:t>
            </a:r>
            <a:endParaRPr dirty="0"/>
          </a:p>
        </p:txBody>
      </p:sp>
      <p:sp>
        <p:nvSpPr>
          <p:cNvPr id="112" name="Google Shape;112;p3"/>
          <p:cNvSpPr/>
          <p:nvPr/>
        </p:nvSpPr>
        <p:spPr>
          <a:xfrm rot="-2922022">
            <a:off x="-1389570" y="-13515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113" name="Google Shape;113;p3"/>
          <p:cNvSpPr txBox="1">
            <a:spLocks noGrp="1"/>
          </p:cNvSpPr>
          <p:nvPr>
            <p:ph type="title"/>
          </p:nvPr>
        </p:nvSpPr>
        <p:spPr>
          <a:xfrm>
            <a:off x="1233837" y="453952"/>
            <a:ext cx="10515600" cy="71626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33313D"/>
              </a:buClr>
              <a:buSzPts val="4000"/>
              <a:buFont typeface="Calibri"/>
              <a:buNone/>
            </a:pPr>
            <a:r>
              <a:rPr lang="en-US" sz="4000" b="1" dirty="0">
                <a:latin typeface="+mn-lt"/>
              </a:rPr>
              <a:t>Textile (and Furniture) NAICS Codes</a:t>
            </a:r>
            <a:endParaRPr sz="4000" b="1" dirty="0">
              <a:solidFill>
                <a:schemeClr val="dk1"/>
              </a:solidFill>
              <a:latin typeface="+mn-lt"/>
              <a:ea typeface="Calibri"/>
              <a:cs typeface="Calibri"/>
              <a:sym typeface="Calibri"/>
            </a:endParaRPr>
          </a:p>
        </p:txBody>
      </p:sp>
      <p:sp>
        <p:nvSpPr>
          <p:cNvPr id="114" name="Google Shape;114;p3"/>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cxnSp>
        <p:nvCxnSpPr>
          <p:cNvPr id="116" name="Google Shape;116;p3"/>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117" name="Google Shape;117;p3"/>
          <p:cNvPicPr preferRelativeResize="0"/>
          <p:nvPr/>
        </p:nvPicPr>
        <p:blipFill rotWithShape="1">
          <a:blip r:embed="rId3">
            <a:alphaModFix/>
          </a:blip>
          <a:srcRect/>
          <a:stretch/>
        </p:blipFill>
        <p:spPr>
          <a:xfrm>
            <a:off x="9552365" y="5552301"/>
            <a:ext cx="2427577" cy="1305699"/>
          </a:xfrm>
          <a:prstGeom prst="rect">
            <a:avLst/>
          </a:prstGeom>
          <a:noFill/>
          <a:ln>
            <a:noFill/>
          </a:ln>
        </p:spPr>
      </p:pic>
      <p:pic>
        <p:nvPicPr>
          <p:cNvPr id="118" name="Google Shape;118;p3" descr="Logo, company name&#10;&#10;Description automatically generated"/>
          <p:cNvPicPr preferRelativeResize="0"/>
          <p:nvPr/>
        </p:nvPicPr>
        <p:blipFill rotWithShape="1">
          <a:blip r:embed="rId4">
            <a:alphaModFix/>
          </a:blip>
          <a:srcRect b="26641"/>
          <a:stretch/>
        </p:blipFill>
        <p:spPr>
          <a:xfrm>
            <a:off x="0" y="-207634"/>
            <a:ext cx="1825734" cy="1034946"/>
          </a:xfrm>
          <a:prstGeom prst="rect">
            <a:avLst/>
          </a:prstGeom>
          <a:noFill/>
          <a:ln>
            <a:noFill/>
          </a:ln>
        </p:spPr>
      </p:pic>
      <p:graphicFrame>
        <p:nvGraphicFramePr>
          <p:cNvPr id="15" name="Content Placeholder 14">
            <a:extLst>
              <a:ext uri="{FF2B5EF4-FFF2-40B4-BE49-F238E27FC236}">
                <a16:creationId xmlns:a16="http://schemas.microsoft.com/office/drawing/2014/main" id="{0981210C-9C30-403C-A5D4-61C9F51839DC}"/>
              </a:ext>
            </a:extLst>
          </p:cNvPr>
          <p:cNvGraphicFramePr>
            <a:graphicFrameLocks noGrp="1"/>
          </p:cNvGraphicFramePr>
          <p:nvPr>
            <p:ph idx="1"/>
            <p:extLst>
              <p:ext uri="{D42A27DB-BD31-4B8C-83A1-F6EECF244321}">
                <p14:modId xmlns:p14="http://schemas.microsoft.com/office/powerpoint/2010/main" val="1073537140"/>
              </p:ext>
            </p:extLst>
          </p:nvPr>
        </p:nvGraphicFramePr>
        <p:xfrm>
          <a:off x="1436298" y="1315286"/>
          <a:ext cx="9022704" cy="5377140"/>
        </p:xfrm>
        <a:graphic>
          <a:graphicData uri="http://schemas.openxmlformats.org/drawingml/2006/table">
            <a:tbl>
              <a:tblPr>
                <a:tableStyleId>{0505E3EF-67EA-436B-97B2-0124C06EBD24}</a:tableStyleId>
              </a:tblPr>
              <a:tblGrid>
                <a:gridCol w="598761">
                  <a:extLst>
                    <a:ext uri="{9D8B030D-6E8A-4147-A177-3AD203B41FA5}">
                      <a16:colId xmlns:a16="http://schemas.microsoft.com/office/drawing/2014/main" val="1460155789"/>
                    </a:ext>
                  </a:extLst>
                </a:gridCol>
                <a:gridCol w="3912591">
                  <a:extLst>
                    <a:ext uri="{9D8B030D-6E8A-4147-A177-3AD203B41FA5}">
                      <a16:colId xmlns:a16="http://schemas.microsoft.com/office/drawing/2014/main" val="2744171867"/>
                    </a:ext>
                  </a:extLst>
                </a:gridCol>
                <a:gridCol w="598761">
                  <a:extLst>
                    <a:ext uri="{9D8B030D-6E8A-4147-A177-3AD203B41FA5}">
                      <a16:colId xmlns:a16="http://schemas.microsoft.com/office/drawing/2014/main" val="3984320145"/>
                    </a:ext>
                  </a:extLst>
                </a:gridCol>
                <a:gridCol w="3912591">
                  <a:extLst>
                    <a:ext uri="{9D8B030D-6E8A-4147-A177-3AD203B41FA5}">
                      <a16:colId xmlns:a16="http://schemas.microsoft.com/office/drawing/2014/main" val="3632481941"/>
                    </a:ext>
                  </a:extLst>
                </a:gridCol>
              </a:tblGrid>
              <a:tr h="154852">
                <a:tc>
                  <a:txBody>
                    <a:bodyPr/>
                    <a:lstStyle/>
                    <a:p>
                      <a:pPr algn="ctr" fontAlgn="b"/>
                      <a:r>
                        <a:rPr lang="en-US" sz="900" b="1" u="none" strike="noStrike" dirty="0">
                          <a:solidFill>
                            <a:schemeClr val="bg1"/>
                          </a:solidFill>
                          <a:effectLst/>
                          <a:highlight>
                            <a:srgbClr val="44546A"/>
                          </a:highlight>
                        </a:rPr>
                        <a:t>NAICS Code</a:t>
                      </a:r>
                      <a:endParaRPr lang="en-US" sz="900" b="1" i="0" u="none" strike="noStrike" dirty="0">
                        <a:solidFill>
                          <a:schemeClr val="bg1"/>
                        </a:solidFill>
                        <a:effectLst/>
                        <a:highlight>
                          <a:srgbClr val="44546A"/>
                        </a:highlight>
                        <a:latin typeface="Calibri" panose="020F0502020204030204" pitchFamily="34" charset="0"/>
                      </a:endParaRPr>
                    </a:p>
                  </a:txBody>
                  <a:tcPr marL="5162" marR="5162" marT="5162" marB="0" anchor="b">
                    <a:solidFill>
                      <a:srgbClr val="44546A"/>
                    </a:solidFill>
                  </a:tcPr>
                </a:tc>
                <a:tc>
                  <a:txBody>
                    <a:bodyPr/>
                    <a:lstStyle/>
                    <a:p>
                      <a:pPr algn="ctr" fontAlgn="b"/>
                      <a:r>
                        <a:rPr lang="en-US" sz="900" b="1" u="none" strike="noStrike" dirty="0">
                          <a:solidFill>
                            <a:schemeClr val="bg1"/>
                          </a:solidFill>
                          <a:effectLst/>
                        </a:rPr>
                        <a:t>Description</a:t>
                      </a:r>
                      <a:endParaRPr lang="en-US" sz="900" b="1" i="0" u="none" strike="noStrike" dirty="0">
                        <a:solidFill>
                          <a:schemeClr val="bg1"/>
                        </a:solidFill>
                        <a:effectLst/>
                        <a:latin typeface="Calibri" panose="020F0502020204030204" pitchFamily="34" charset="0"/>
                      </a:endParaRPr>
                    </a:p>
                  </a:txBody>
                  <a:tcPr marL="5162" marR="5162" marT="5162" marB="0" anchor="b">
                    <a:solidFill>
                      <a:srgbClr val="44546A"/>
                    </a:solidFill>
                  </a:tcPr>
                </a:tc>
                <a:tc>
                  <a:txBody>
                    <a:bodyPr/>
                    <a:lstStyle/>
                    <a:p>
                      <a:pPr algn="ctr" fontAlgn="b"/>
                      <a:r>
                        <a:rPr lang="en-US" sz="900" b="1" u="none" strike="noStrike" dirty="0">
                          <a:solidFill>
                            <a:schemeClr val="bg1"/>
                          </a:solidFill>
                          <a:effectLst/>
                        </a:rPr>
                        <a:t>NAICS Code</a:t>
                      </a:r>
                      <a:endParaRPr lang="en-US" sz="900" b="1" i="0" u="none" strike="noStrike" dirty="0">
                        <a:solidFill>
                          <a:schemeClr val="bg1"/>
                        </a:solidFill>
                        <a:effectLst/>
                        <a:latin typeface="Calibri" panose="020F0502020204030204" pitchFamily="34" charset="0"/>
                      </a:endParaRPr>
                    </a:p>
                  </a:txBody>
                  <a:tcPr marL="5162" marR="5162" marT="5162" marB="0" anchor="b">
                    <a:solidFill>
                      <a:srgbClr val="44546A"/>
                    </a:solidFill>
                  </a:tcPr>
                </a:tc>
                <a:tc>
                  <a:txBody>
                    <a:bodyPr/>
                    <a:lstStyle/>
                    <a:p>
                      <a:pPr algn="ctr" fontAlgn="b"/>
                      <a:r>
                        <a:rPr lang="en-US" sz="900" b="1" u="none" strike="noStrike" dirty="0">
                          <a:solidFill>
                            <a:schemeClr val="bg1"/>
                          </a:solidFill>
                          <a:effectLst/>
                        </a:rPr>
                        <a:t>Description</a:t>
                      </a:r>
                      <a:endParaRPr lang="en-US" sz="900" b="1" i="0" u="none" strike="noStrike" dirty="0">
                        <a:solidFill>
                          <a:schemeClr val="bg1"/>
                        </a:solidFill>
                        <a:effectLst/>
                        <a:latin typeface="Calibri" panose="020F0502020204030204" pitchFamily="34" charset="0"/>
                      </a:endParaRPr>
                    </a:p>
                  </a:txBody>
                  <a:tcPr marL="5162" marR="5162" marT="5162" marB="0" anchor="b">
                    <a:solidFill>
                      <a:srgbClr val="44546A"/>
                    </a:solidFill>
                  </a:tcPr>
                </a:tc>
                <a:extLst>
                  <a:ext uri="{0D108BD9-81ED-4DB2-BD59-A6C34878D82A}">
                    <a16:rowId xmlns:a16="http://schemas.microsoft.com/office/drawing/2014/main" val="3616652939"/>
                  </a:ext>
                </a:extLst>
              </a:tr>
              <a:tr h="149690">
                <a:tc>
                  <a:txBody>
                    <a:bodyPr/>
                    <a:lstStyle/>
                    <a:p>
                      <a:pPr algn="ctr" fontAlgn="b"/>
                      <a:r>
                        <a:rPr lang="en-US" sz="900" b="1" u="none" strike="noStrike" dirty="0">
                          <a:effectLst/>
                        </a:rPr>
                        <a:t>313110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FIBER, YARN, AND THREAD MILLS</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ctr" fontAlgn="b"/>
                      <a:r>
                        <a:rPr lang="en-US" sz="900" b="1" u="none" strike="noStrike" dirty="0">
                          <a:effectLst/>
                        </a:rPr>
                        <a:t>337122</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NONUPHOLSTERED WOOD HOUSEHOLD FURNITURE MANUFACTURING</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extLst>
                  <a:ext uri="{0D108BD9-81ED-4DB2-BD59-A6C34878D82A}">
                    <a16:rowId xmlns:a16="http://schemas.microsoft.com/office/drawing/2014/main" val="1224405368"/>
                  </a:ext>
                </a:extLst>
              </a:tr>
              <a:tr h="149690">
                <a:tc>
                  <a:txBody>
                    <a:bodyPr/>
                    <a:lstStyle/>
                    <a:p>
                      <a:pPr algn="ctr" fontAlgn="b"/>
                      <a:r>
                        <a:rPr lang="en-US" sz="900" b="1" u="none" strike="noStrike" dirty="0">
                          <a:effectLst/>
                        </a:rPr>
                        <a:t>313210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BROADWOVEN FABRIC MILLS</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ctr" fontAlgn="b"/>
                      <a:r>
                        <a:rPr lang="en-US" sz="900" b="1" u="none" strike="noStrike" dirty="0">
                          <a:effectLst/>
                        </a:rPr>
                        <a:t>337124</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METAL HOUSEHOLD FURNITURE MANUFACTURING</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extLst>
                  <a:ext uri="{0D108BD9-81ED-4DB2-BD59-A6C34878D82A}">
                    <a16:rowId xmlns:a16="http://schemas.microsoft.com/office/drawing/2014/main" val="2535046313"/>
                  </a:ext>
                </a:extLst>
              </a:tr>
              <a:tr h="149690">
                <a:tc>
                  <a:txBody>
                    <a:bodyPr/>
                    <a:lstStyle/>
                    <a:p>
                      <a:pPr algn="ctr" fontAlgn="b"/>
                      <a:r>
                        <a:rPr lang="en-US" sz="900" b="1" u="none" strike="noStrike" dirty="0">
                          <a:effectLst/>
                        </a:rPr>
                        <a:t>313220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NARROW FABRIC MILLS AND SCHIFFLI MACHINE EMBROIDERY</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ctr" fontAlgn="b"/>
                      <a:r>
                        <a:rPr lang="en-US" sz="900" b="1" u="none" strike="noStrike" dirty="0">
                          <a:effectLst/>
                        </a:rPr>
                        <a:t>337125</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HOUSEHOLD FURNITURE (EXCEPT WOOD AND UPHOLSTERED) MANUFACTURING</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extLst>
                  <a:ext uri="{0D108BD9-81ED-4DB2-BD59-A6C34878D82A}">
                    <a16:rowId xmlns:a16="http://schemas.microsoft.com/office/drawing/2014/main" val="3411889300"/>
                  </a:ext>
                </a:extLst>
              </a:tr>
              <a:tr h="149690">
                <a:tc>
                  <a:txBody>
                    <a:bodyPr/>
                    <a:lstStyle/>
                    <a:p>
                      <a:pPr algn="ctr" fontAlgn="b"/>
                      <a:r>
                        <a:rPr lang="en-US" sz="900" b="1" u="none" strike="noStrike" dirty="0">
                          <a:effectLst/>
                        </a:rPr>
                        <a:t>313230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NONWOVEN FABRIC MILLS</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ctr" fontAlgn="b"/>
                      <a:r>
                        <a:rPr lang="en-US" sz="900" b="1" u="none" strike="noStrike" dirty="0">
                          <a:effectLst/>
                        </a:rPr>
                        <a:t>337126</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HOUSEHOLD FURNITURE (EXCEPT WOOD AND UPHOLSTERED) MANUFACTURING</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extLst>
                  <a:ext uri="{0D108BD9-81ED-4DB2-BD59-A6C34878D82A}">
                    <a16:rowId xmlns:a16="http://schemas.microsoft.com/office/drawing/2014/main" val="1880396359"/>
                  </a:ext>
                </a:extLst>
              </a:tr>
              <a:tr h="149690">
                <a:tc>
                  <a:txBody>
                    <a:bodyPr/>
                    <a:lstStyle/>
                    <a:p>
                      <a:pPr algn="ctr" fontAlgn="b"/>
                      <a:r>
                        <a:rPr lang="en-US" sz="900" b="1" u="none" strike="noStrike" dirty="0">
                          <a:effectLst/>
                        </a:rPr>
                        <a:t>313240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KNIT FABRIC MILLS</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ctr" fontAlgn="b"/>
                      <a:r>
                        <a:rPr lang="en-US" sz="900" b="1" u="none" strike="noStrike" dirty="0">
                          <a:effectLst/>
                        </a:rPr>
                        <a:t>337127</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INSTITUTIONAL FURNITURE MANUFACTURING</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extLst>
                  <a:ext uri="{0D108BD9-81ED-4DB2-BD59-A6C34878D82A}">
                    <a16:rowId xmlns:a16="http://schemas.microsoft.com/office/drawing/2014/main" val="2579157960"/>
                  </a:ext>
                </a:extLst>
              </a:tr>
              <a:tr h="149690">
                <a:tc>
                  <a:txBody>
                    <a:bodyPr/>
                    <a:lstStyle/>
                    <a:p>
                      <a:pPr algn="ctr" fontAlgn="b"/>
                      <a:r>
                        <a:rPr lang="en-US" sz="900" b="1" u="none" strike="noStrike" dirty="0">
                          <a:effectLst/>
                        </a:rPr>
                        <a:t>313310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TEXTILE AND FABRIC FINISHING MILLS</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ctr" fontAlgn="b"/>
                      <a:r>
                        <a:rPr lang="en-US" sz="900" b="1" u="none" strike="noStrike" dirty="0">
                          <a:effectLst/>
                        </a:rPr>
                        <a:t>337211</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WOOD OFFICE FURNITURE MANUFACTURING</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extLst>
                  <a:ext uri="{0D108BD9-81ED-4DB2-BD59-A6C34878D82A}">
                    <a16:rowId xmlns:a16="http://schemas.microsoft.com/office/drawing/2014/main" val="1778714071"/>
                  </a:ext>
                </a:extLst>
              </a:tr>
              <a:tr h="149690">
                <a:tc>
                  <a:txBody>
                    <a:bodyPr/>
                    <a:lstStyle/>
                    <a:p>
                      <a:pPr algn="ctr" fontAlgn="b"/>
                      <a:r>
                        <a:rPr lang="en-US" sz="900" b="1" u="none" strike="noStrike" dirty="0">
                          <a:effectLst/>
                        </a:rPr>
                        <a:t>313320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FABRIC COATING MILLS</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ctr" fontAlgn="b"/>
                      <a:r>
                        <a:rPr lang="en-US" sz="900" b="1" u="none" strike="noStrike" dirty="0">
                          <a:effectLst/>
                        </a:rPr>
                        <a:t>337212</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CUSTOM ARCHITECTURAL WOODWORK AND MILLWORK MANUFACTURING</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extLst>
                  <a:ext uri="{0D108BD9-81ED-4DB2-BD59-A6C34878D82A}">
                    <a16:rowId xmlns:a16="http://schemas.microsoft.com/office/drawing/2014/main" val="2946403443"/>
                  </a:ext>
                </a:extLst>
              </a:tr>
              <a:tr h="149690">
                <a:tc>
                  <a:txBody>
                    <a:bodyPr/>
                    <a:lstStyle/>
                    <a:p>
                      <a:pPr algn="ctr" fontAlgn="b"/>
                      <a:r>
                        <a:rPr lang="en-US" sz="900" b="1" u="none" strike="noStrike" dirty="0">
                          <a:effectLst/>
                        </a:rPr>
                        <a:t>314110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CARPET AND RUG MILLS</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ctr" fontAlgn="b"/>
                      <a:r>
                        <a:rPr lang="en-US" sz="900" b="1" u="none" strike="noStrike" dirty="0">
                          <a:effectLst/>
                        </a:rPr>
                        <a:t>337214</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OFFICE FURNITURE (EXCEPT WOOD) MANUFACTURING</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extLst>
                  <a:ext uri="{0D108BD9-81ED-4DB2-BD59-A6C34878D82A}">
                    <a16:rowId xmlns:a16="http://schemas.microsoft.com/office/drawing/2014/main" val="1880439038"/>
                  </a:ext>
                </a:extLst>
              </a:tr>
              <a:tr h="149690">
                <a:tc>
                  <a:txBody>
                    <a:bodyPr/>
                    <a:lstStyle/>
                    <a:p>
                      <a:pPr algn="ctr" fontAlgn="b"/>
                      <a:r>
                        <a:rPr lang="en-US" sz="900" b="1" u="none" strike="noStrike" dirty="0">
                          <a:effectLst/>
                        </a:rPr>
                        <a:t>314120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CURTAIN AND LINEN MILLS</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ctr" fontAlgn="b"/>
                      <a:r>
                        <a:rPr lang="en-US" sz="900" b="1" u="none" strike="noStrike" dirty="0">
                          <a:effectLst/>
                        </a:rPr>
                        <a:t>337215</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SHOWCASE, PARTITION, SHELVING, AND LOCKER MANUFACTURING</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extLst>
                  <a:ext uri="{0D108BD9-81ED-4DB2-BD59-A6C34878D82A}">
                    <a16:rowId xmlns:a16="http://schemas.microsoft.com/office/drawing/2014/main" val="476424262"/>
                  </a:ext>
                </a:extLst>
              </a:tr>
              <a:tr h="149690">
                <a:tc>
                  <a:txBody>
                    <a:bodyPr/>
                    <a:lstStyle/>
                    <a:p>
                      <a:pPr algn="ctr" fontAlgn="b"/>
                      <a:r>
                        <a:rPr lang="en-US" sz="900" b="1" u="none" strike="noStrike" dirty="0">
                          <a:effectLst/>
                        </a:rPr>
                        <a:t>314910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TEXTILE BAG AND CANVAS MILLS</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ctr" fontAlgn="b"/>
                      <a:r>
                        <a:rPr lang="en-US" sz="900" b="1" u="none" strike="noStrike" dirty="0">
                          <a:effectLst/>
                        </a:rPr>
                        <a:t>337910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MATTRESS MANUFACTURING</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extLst>
                  <a:ext uri="{0D108BD9-81ED-4DB2-BD59-A6C34878D82A}">
                    <a16:rowId xmlns:a16="http://schemas.microsoft.com/office/drawing/2014/main" val="4112502411"/>
                  </a:ext>
                </a:extLst>
              </a:tr>
              <a:tr h="149690">
                <a:tc>
                  <a:txBody>
                    <a:bodyPr/>
                    <a:lstStyle/>
                    <a:p>
                      <a:pPr algn="ctr" fontAlgn="b"/>
                      <a:r>
                        <a:rPr lang="en-US" sz="900" b="1" u="none" strike="noStrike" dirty="0">
                          <a:effectLst/>
                        </a:rPr>
                        <a:t>314994</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ROPE, CORDAGE, TWINE, TIRE CORD, AND TIRE FABRIC MILLS</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ctr" fontAlgn="b"/>
                      <a:r>
                        <a:rPr lang="en-US" sz="900" b="1" u="none" strike="noStrike" dirty="0">
                          <a:effectLst/>
                        </a:rPr>
                        <a:t>337920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BLIND AND SHADE MANUFACTURING</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extLst>
                  <a:ext uri="{0D108BD9-81ED-4DB2-BD59-A6C34878D82A}">
                    <a16:rowId xmlns:a16="http://schemas.microsoft.com/office/drawing/2014/main" val="1089136037"/>
                  </a:ext>
                </a:extLst>
              </a:tr>
              <a:tr h="149690">
                <a:tc>
                  <a:txBody>
                    <a:bodyPr/>
                    <a:lstStyle/>
                    <a:p>
                      <a:pPr algn="ctr" fontAlgn="b"/>
                      <a:r>
                        <a:rPr lang="en-US" sz="900" b="1" u="none" strike="noStrike" dirty="0">
                          <a:effectLst/>
                        </a:rPr>
                        <a:t>314999</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ALL OTHER MISCELLANEOUS TEXTILE PRODUCT MILLS</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ctr" fontAlgn="b"/>
                      <a:r>
                        <a:rPr lang="en-US" sz="900" b="1" u="none" strike="noStrike" dirty="0">
                          <a:effectLst/>
                        </a:rPr>
                        <a:t>339113</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SURGICAL APPLIANCE AND SUPPLIES MANUFACTURING</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extLst>
                  <a:ext uri="{0D108BD9-81ED-4DB2-BD59-A6C34878D82A}">
                    <a16:rowId xmlns:a16="http://schemas.microsoft.com/office/drawing/2014/main" val="602646183"/>
                  </a:ext>
                </a:extLst>
              </a:tr>
              <a:tr h="149690">
                <a:tc>
                  <a:txBody>
                    <a:bodyPr/>
                    <a:lstStyle/>
                    <a:p>
                      <a:pPr algn="ctr" fontAlgn="b"/>
                      <a:r>
                        <a:rPr lang="en-US" sz="900" b="1" u="none" strike="noStrike" dirty="0">
                          <a:effectLst/>
                        </a:rPr>
                        <a:t>315110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HOSIERY AND SOCK MILLS</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ctr" fontAlgn="b"/>
                      <a:r>
                        <a:rPr lang="en-US" sz="900" b="1" u="none" strike="noStrike" dirty="0">
                          <a:effectLst/>
                        </a:rPr>
                        <a:t>339920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SPORTING AND ATHLETIC GOODS MANUFACTURING</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extLst>
                  <a:ext uri="{0D108BD9-81ED-4DB2-BD59-A6C34878D82A}">
                    <a16:rowId xmlns:a16="http://schemas.microsoft.com/office/drawing/2014/main" val="3626468242"/>
                  </a:ext>
                </a:extLst>
              </a:tr>
              <a:tr h="149690">
                <a:tc>
                  <a:txBody>
                    <a:bodyPr/>
                    <a:lstStyle/>
                    <a:p>
                      <a:pPr algn="ctr" fontAlgn="b"/>
                      <a:r>
                        <a:rPr lang="en-US" sz="900" b="1" u="none" strike="noStrike" dirty="0">
                          <a:effectLst/>
                        </a:rPr>
                        <a:t>315120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APPAREL KNITTING MILLS</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ctr" fontAlgn="b"/>
                      <a:r>
                        <a:rPr lang="en-US" sz="900" b="1" u="none" strike="noStrike" dirty="0">
                          <a:effectLst/>
                        </a:rPr>
                        <a:t>339993</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FASTENER, BUTTON, NEEDLE, AND PIN MANUFACTURING</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extLst>
                  <a:ext uri="{0D108BD9-81ED-4DB2-BD59-A6C34878D82A}">
                    <a16:rowId xmlns:a16="http://schemas.microsoft.com/office/drawing/2014/main" val="1867480444"/>
                  </a:ext>
                </a:extLst>
              </a:tr>
              <a:tr h="149690">
                <a:tc>
                  <a:txBody>
                    <a:bodyPr/>
                    <a:lstStyle/>
                    <a:p>
                      <a:pPr algn="ctr" fontAlgn="b"/>
                      <a:r>
                        <a:rPr lang="en-US" sz="900" b="1" u="none" strike="noStrike" dirty="0">
                          <a:effectLst/>
                        </a:rPr>
                        <a:t>315190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OTHER APPAREL KNITTING MILLS</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ctr" fontAlgn="b"/>
                      <a:r>
                        <a:rPr lang="en-US" sz="900" b="1" u="none" strike="noStrike" dirty="0">
                          <a:effectLst/>
                        </a:rPr>
                        <a:t>339999</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ALL OTHER MISCELLANEOUS MANUFACTURING</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extLst>
                  <a:ext uri="{0D108BD9-81ED-4DB2-BD59-A6C34878D82A}">
                    <a16:rowId xmlns:a16="http://schemas.microsoft.com/office/drawing/2014/main" val="462504098"/>
                  </a:ext>
                </a:extLst>
              </a:tr>
              <a:tr h="149690">
                <a:tc>
                  <a:txBody>
                    <a:bodyPr/>
                    <a:lstStyle/>
                    <a:p>
                      <a:pPr algn="ctr" fontAlgn="b"/>
                      <a:r>
                        <a:rPr lang="en-US" sz="900" b="1" u="none" strike="noStrike" dirty="0">
                          <a:effectLst/>
                        </a:rPr>
                        <a:t>315210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CUT AND SEW APPAREL CONTRACTORS</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ctr" fontAlgn="b"/>
                      <a:r>
                        <a:rPr lang="en-US" sz="900" b="1" u="none" strike="noStrike" dirty="0">
                          <a:effectLst/>
                        </a:rPr>
                        <a:t>442110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FURNITURE STORES</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extLst>
                  <a:ext uri="{0D108BD9-81ED-4DB2-BD59-A6C34878D82A}">
                    <a16:rowId xmlns:a16="http://schemas.microsoft.com/office/drawing/2014/main" val="345652201"/>
                  </a:ext>
                </a:extLst>
              </a:tr>
              <a:tr h="149690">
                <a:tc>
                  <a:txBody>
                    <a:bodyPr/>
                    <a:lstStyle/>
                    <a:p>
                      <a:pPr algn="ctr" fontAlgn="b"/>
                      <a:r>
                        <a:rPr lang="en-US" sz="900" b="1" u="none" strike="noStrike" dirty="0">
                          <a:effectLst/>
                        </a:rPr>
                        <a:t>315220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MEN'S AND BOYS' CUT AND SEW APPAREL MANUFACTURING</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ctr" fontAlgn="b"/>
                      <a:r>
                        <a:rPr lang="en-US" sz="900" b="1" u="none" strike="noStrike" dirty="0">
                          <a:effectLst/>
                        </a:rPr>
                        <a:t>442299</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ALL OTHER HOME FURNISHINGS STORES</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extLst>
                  <a:ext uri="{0D108BD9-81ED-4DB2-BD59-A6C34878D82A}">
                    <a16:rowId xmlns:a16="http://schemas.microsoft.com/office/drawing/2014/main" val="2477931946"/>
                  </a:ext>
                </a:extLst>
              </a:tr>
              <a:tr h="149690">
                <a:tc>
                  <a:txBody>
                    <a:bodyPr/>
                    <a:lstStyle/>
                    <a:p>
                      <a:pPr algn="ctr" fontAlgn="b"/>
                      <a:r>
                        <a:rPr lang="en-US" sz="900" b="1" u="none" strike="noStrike" dirty="0">
                          <a:effectLst/>
                        </a:rPr>
                        <a:t>315240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WOMEN'S, GIRLS', AND INFANTS' CUT AND SEW APPAREL MANUFACTURING</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ctr" fontAlgn="b"/>
                      <a:r>
                        <a:rPr lang="en-US" sz="900" b="1" u="none" strike="noStrike" dirty="0">
                          <a:effectLst/>
                        </a:rPr>
                        <a:t>448110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MEN'S CLOTHING STORES</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extLst>
                  <a:ext uri="{0D108BD9-81ED-4DB2-BD59-A6C34878D82A}">
                    <a16:rowId xmlns:a16="http://schemas.microsoft.com/office/drawing/2014/main" val="1176970315"/>
                  </a:ext>
                </a:extLst>
              </a:tr>
              <a:tr h="149690">
                <a:tc>
                  <a:txBody>
                    <a:bodyPr/>
                    <a:lstStyle/>
                    <a:p>
                      <a:pPr algn="ctr" fontAlgn="b"/>
                      <a:r>
                        <a:rPr lang="en-US" sz="900" b="1" u="none" strike="noStrike" dirty="0">
                          <a:effectLst/>
                        </a:rPr>
                        <a:t>315250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CUT AND SEW APPAREL MANUFACTURING (EXCEPT CONTRACTORS)</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ctr" fontAlgn="b"/>
                      <a:r>
                        <a:rPr lang="en-US" sz="900" b="1" u="none" strike="noStrike" dirty="0">
                          <a:effectLst/>
                        </a:rPr>
                        <a:t>448120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WOMEN'S CLOTHING STORES</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extLst>
                  <a:ext uri="{0D108BD9-81ED-4DB2-BD59-A6C34878D82A}">
                    <a16:rowId xmlns:a16="http://schemas.microsoft.com/office/drawing/2014/main" val="560788489"/>
                  </a:ext>
                </a:extLst>
              </a:tr>
              <a:tr h="149690">
                <a:tc>
                  <a:txBody>
                    <a:bodyPr/>
                    <a:lstStyle/>
                    <a:p>
                      <a:pPr algn="ctr" fontAlgn="b"/>
                      <a:r>
                        <a:rPr lang="en-US" sz="900" b="1" u="none" strike="noStrike" dirty="0">
                          <a:effectLst/>
                        </a:rPr>
                        <a:t>315280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OTHER CUT AND SEW APPAREL MANUFACTURING</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ctr" fontAlgn="b"/>
                      <a:r>
                        <a:rPr lang="en-US" sz="900" b="1" u="none" strike="noStrike" dirty="0">
                          <a:effectLst/>
                        </a:rPr>
                        <a:t>448130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CHILDREN'S AND INFANTS' CLOTHING STORES</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extLst>
                  <a:ext uri="{0D108BD9-81ED-4DB2-BD59-A6C34878D82A}">
                    <a16:rowId xmlns:a16="http://schemas.microsoft.com/office/drawing/2014/main" val="919046229"/>
                  </a:ext>
                </a:extLst>
              </a:tr>
              <a:tr h="149690">
                <a:tc>
                  <a:txBody>
                    <a:bodyPr/>
                    <a:lstStyle/>
                    <a:p>
                      <a:pPr algn="ctr" fontAlgn="b"/>
                      <a:r>
                        <a:rPr lang="en-US" sz="900" b="1" u="none" strike="noStrike" dirty="0">
                          <a:effectLst/>
                        </a:rPr>
                        <a:t>315990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APPAREL ACCESSORIES AND OTHER APPAREL MANUFACTURING</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ctr" fontAlgn="b"/>
                      <a:r>
                        <a:rPr lang="en-US" sz="900" b="1" u="none" strike="noStrike" dirty="0">
                          <a:effectLst/>
                        </a:rPr>
                        <a:t>448140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FAMILY CLOTHING STORES</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extLst>
                  <a:ext uri="{0D108BD9-81ED-4DB2-BD59-A6C34878D82A}">
                    <a16:rowId xmlns:a16="http://schemas.microsoft.com/office/drawing/2014/main" val="4077358276"/>
                  </a:ext>
                </a:extLst>
              </a:tr>
              <a:tr h="149690">
                <a:tc>
                  <a:txBody>
                    <a:bodyPr/>
                    <a:lstStyle/>
                    <a:p>
                      <a:pPr algn="ctr" fontAlgn="b"/>
                      <a:r>
                        <a:rPr lang="en-US" sz="900" b="1" u="none" strike="noStrike" dirty="0">
                          <a:effectLst/>
                        </a:rPr>
                        <a:t>316110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LEATHER AND HIDE TANNING AND FINISHING</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ctr" fontAlgn="b"/>
                      <a:r>
                        <a:rPr lang="en-US" sz="900" b="1" u="none" strike="noStrike" dirty="0">
                          <a:effectLst/>
                        </a:rPr>
                        <a:t>448150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CLOTHING ACCESSORIES STORES</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extLst>
                  <a:ext uri="{0D108BD9-81ED-4DB2-BD59-A6C34878D82A}">
                    <a16:rowId xmlns:a16="http://schemas.microsoft.com/office/drawing/2014/main" val="100526408"/>
                  </a:ext>
                </a:extLst>
              </a:tr>
              <a:tr h="149690">
                <a:tc>
                  <a:txBody>
                    <a:bodyPr/>
                    <a:lstStyle/>
                    <a:p>
                      <a:pPr algn="ctr" fontAlgn="b"/>
                      <a:r>
                        <a:rPr lang="en-US" sz="900" b="1" u="none" strike="noStrike" dirty="0">
                          <a:effectLst/>
                        </a:rPr>
                        <a:t>316210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FOOTWEAR MANUFACTURING</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ctr" fontAlgn="b"/>
                      <a:r>
                        <a:rPr lang="en-US" sz="900" b="1" u="none" strike="noStrike" dirty="0">
                          <a:effectLst/>
                        </a:rPr>
                        <a:t>448190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OTHER CLOTHING STORES</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extLst>
                  <a:ext uri="{0D108BD9-81ED-4DB2-BD59-A6C34878D82A}">
                    <a16:rowId xmlns:a16="http://schemas.microsoft.com/office/drawing/2014/main" val="642013215"/>
                  </a:ext>
                </a:extLst>
              </a:tr>
              <a:tr h="149690">
                <a:tc>
                  <a:txBody>
                    <a:bodyPr/>
                    <a:lstStyle/>
                    <a:p>
                      <a:pPr algn="ctr" fontAlgn="b"/>
                      <a:r>
                        <a:rPr lang="en-US" sz="900" b="1" u="none" strike="noStrike" dirty="0">
                          <a:effectLst/>
                        </a:rPr>
                        <a:t>316990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OTHER LEATHER AND ALLIED PRODUCT MANUFACTURING</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ctr" fontAlgn="b"/>
                      <a:r>
                        <a:rPr lang="en-US" sz="900" b="1" u="none" strike="noStrike" dirty="0">
                          <a:effectLst/>
                        </a:rPr>
                        <a:t>448210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SHOE STORES</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extLst>
                  <a:ext uri="{0D108BD9-81ED-4DB2-BD59-A6C34878D82A}">
                    <a16:rowId xmlns:a16="http://schemas.microsoft.com/office/drawing/2014/main" val="3451360069"/>
                  </a:ext>
                </a:extLst>
              </a:tr>
              <a:tr h="149690">
                <a:tc>
                  <a:txBody>
                    <a:bodyPr/>
                    <a:lstStyle/>
                    <a:p>
                      <a:pPr algn="ctr" fontAlgn="b"/>
                      <a:r>
                        <a:rPr lang="en-US" sz="900" b="1" u="none" strike="noStrike" dirty="0">
                          <a:effectLst/>
                        </a:rPr>
                        <a:t>316998</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ALL OTHER LEATHER GOOD AND ALLIED PRODUCT MANUFACTURING</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ctr" fontAlgn="b"/>
                      <a:r>
                        <a:rPr lang="en-US" sz="900" b="1" u="none" strike="noStrike" dirty="0">
                          <a:effectLst/>
                        </a:rPr>
                        <a:t>448320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LUGGAGE AND LEATHER GOODS STORES</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extLst>
                  <a:ext uri="{0D108BD9-81ED-4DB2-BD59-A6C34878D82A}">
                    <a16:rowId xmlns:a16="http://schemas.microsoft.com/office/drawing/2014/main" val="1509072674"/>
                  </a:ext>
                </a:extLst>
              </a:tr>
              <a:tr h="149690">
                <a:tc>
                  <a:txBody>
                    <a:bodyPr/>
                    <a:lstStyle/>
                    <a:p>
                      <a:pPr algn="ctr" fontAlgn="b"/>
                      <a:r>
                        <a:rPr lang="en-US" sz="900" b="1" u="none" strike="noStrike" dirty="0">
                          <a:effectLst/>
                        </a:rPr>
                        <a:t>322291</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SANITARY PAPER PRODUCT MANUFACTURING</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ctr" fontAlgn="b"/>
                      <a:r>
                        <a:rPr lang="en-US" sz="900" b="1" u="none" strike="noStrike" dirty="0">
                          <a:effectLst/>
                        </a:rPr>
                        <a:t>532281</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BLIND AND SHADE MANUFACTURING</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extLst>
                  <a:ext uri="{0D108BD9-81ED-4DB2-BD59-A6C34878D82A}">
                    <a16:rowId xmlns:a16="http://schemas.microsoft.com/office/drawing/2014/main" val="3688785134"/>
                  </a:ext>
                </a:extLst>
              </a:tr>
              <a:tr h="0">
                <a:tc>
                  <a:txBody>
                    <a:bodyPr/>
                    <a:lstStyle/>
                    <a:p>
                      <a:pPr algn="ctr" fontAlgn="b"/>
                      <a:r>
                        <a:rPr lang="en-US" sz="900" b="1" u="none" strike="noStrike" dirty="0">
                          <a:effectLst/>
                        </a:rPr>
                        <a:t>337110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WOOD KITCHEN CABINET AND COUNTERTOP MANUFACTURING</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ctr" fontAlgn="b"/>
                      <a:r>
                        <a:rPr lang="en-US" sz="900" b="1" u="none" strike="noStrike" dirty="0">
                          <a:effectLst/>
                        </a:rPr>
                        <a:t>811430</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FOOTWEAR AND LEATHER GOODS REPAIR</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extLst>
                  <a:ext uri="{0D108BD9-81ED-4DB2-BD59-A6C34878D82A}">
                    <a16:rowId xmlns:a16="http://schemas.microsoft.com/office/drawing/2014/main" val="256285804"/>
                  </a:ext>
                </a:extLst>
              </a:tr>
              <a:tr h="154852">
                <a:tc>
                  <a:txBody>
                    <a:bodyPr/>
                    <a:lstStyle/>
                    <a:p>
                      <a:pPr algn="ctr" fontAlgn="b"/>
                      <a:r>
                        <a:rPr lang="en-US" sz="900" b="1" u="none" strike="noStrike" dirty="0">
                          <a:effectLst/>
                        </a:rPr>
                        <a:t>337121</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UPHOLSTERED HOUSEHOLD FURNITURE MANUFACTURING</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ctr" fontAlgn="b"/>
                      <a:r>
                        <a:rPr lang="en-US" sz="900" b="1" u="none" strike="noStrike" dirty="0">
                          <a:effectLst/>
                        </a:rPr>
                        <a:t>812331</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tc>
                  <a:txBody>
                    <a:bodyPr/>
                    <a:lstStyle/>
                    <a:p>
                      <a:pPr algn="l" fontAlgn="b"/>
                      <a:r>
                        <a:rPr lang="en-US" sz="900" b="1" u="none" strike="noStrike" dirty="0">
                          <a:effectLst/>
                        </a:rPr>
                        <a:t>LINEN SUPPLY</a:t>
                      </a:r>
                      <a:endParaRPr lang="en-US" sz="900" b="1" i="0" u="none" strike="noStrike" dirty="0">
                        <a:solidFill>
                          <a:srgbClr val="000000"/>
                        </a:solidFill>
                        <a:effectLst/>
                        <a:latin typeface="Calibri" panose="020F0502020204030204" pitchFamily="34" charset="0"/>
                      </a:endParaRPr>
                    </a:p>
                  </a:txBody>
                  <a:tcPr marL="5162" marR="5162" marT="5162" marB="0" anchor="b">
                    <a:solidFill>
                      <a:schemeClr val="bg1"/>
                    </a:solidFill>
                  </a:tcPr>
                </a:tc>
                <a:extLst>
                  <a:ext uri="{0D108BD9-81ED-4DB2-BD59-A6C34878D82A}">
                    <a16:rowId xmlns:a16="http://schemas.microsoft.com/office/drawing/2014/main" val="4155579719"/>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p:nvPr/>
        </p:nvSpPr>
        <p:spPr>
          <a:xfrm>
            <a:off x="-70291"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Promote installation/command - community relations</a:t>
            </a:r>
            <a:endParaRPr dirty="0"/>
          </a:p>
        </p:txBody>
      </p:sp>
      <p:sp>
        <p:nvSpPr>
          <p:cNvPr id="112" name="Google Shape;112;p3"/>
          <p:cNvSpPr/>
          <p:nvPr/>
        </p:nvSpPr>
        <p:spPr>
          <a:xfrm rot="-2922022">
            <a:off x="-1389570" y="-13515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113" name="Google Shape;113;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33313D"/>
              </a:buClr>
              <a:buSzPts val="4000"/>
              <a:buFont typeface="Calibri"/>
              <a:buNone/>
            </a:pPr>
            <a:r>
              <a:rPr lang="en-US" sz="3200" b="1" dirty="0">
                <a:latin typeface="+mn-lt"/>
              </a:rPr>
              <a:t>Top NAICS Codes All States FY23</a:t>
            </a:r>
            <a:endParaRPr sz="1200" b="1" dirty="0">
              <a:latin typeface="+mn-lt"/>
              <a:ea typeface="Calibri"/>
              <a:cs typeface="Calibri"/>
              <a:sym typeface="Calibri"/>
            </a:endParaRPr>
          </a:p>
        </p:txBody>
      </p:sp>
      <p:sp>
        <p:nvSpPr>
          <p:cNvPr id="114" name="Google Shape;114;p3"/>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cxnSp>
        <p:nvCxnSpPr>
          <p:cNvPr id="116" name="Google Shape;116;p3"/>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117" name="Google Shape;117;p3"/>
          <p:cNvPicPr preferRelativeResize="0"/>
          <p:nvPr/>
        </p:nvPicPr>
        <p:blipFill rotWithShape="1">
          <a:blip r:embed="rId3">
            <a:alphaModFix/>
          </a:blip>
          <a:srcRect/>
          <a:stretch/>
        </p:blipFill>
        <p:spPr>
          <a:xfrm>
            <a:off x="9552365" y="5552301"/>
            <a:ext cx="2427577" cy="1305699"/>
          </a:xfrm>
          <a:prstGeom prst="rect">
            <a:avLst/>
          </a:prstGeom>
          <a:noFill/>
          <a:ln>
            <a:noFill/>
          </a:ln>
        </p:spPr>
      </p:pic>
      <p:pic>
        <p:nvPicPr>
          <p:cNvPr id="118" name="Google Shape;118;p3" descr="Logo, company name&#10;&#10;Description automatically generated"/>
          <p:cNvPicPr preferRelativeResize="0"/>
          <p:nvPr/>
        </p:nvPicPr>
        <p:blipFill rotWithShape="1">
          <a:blip r:embed="rId4">
            <a:alphaModFix/>
          </a:blip>
          <a:srcRect b="26641"/>
          <a:stretch/>
        </p:blipFill>
        <p:spPr>
          <a:xfrm>
            <a:off x="0" y="-207634"/>
            <a:ext cx="1825734" cy="1034946"/>
          </a:xfrm>
          <a:prstGeom prst="rect">
            <a:avLst/>
          </a:prstGeom>
          <a:noFill/>
          <a:ln>
            <a:noFill/>
          </a:ln>
        </p:spPr>
      </p:pic>
      <p:graphicFrame>
        <p:nvGraphicFramePr>
          <p:cNvPr id="17" name="Table 16">
            <a:extLst>
              <a:ext uri="{FF2B5EF4-FFF2-40B4-BE49-F238E27FC236}">
                <a16:creationId xmlns:a16="http://schemas.microsoft.com/office/drawing/2014/main" id="{45C87B59-8176-4848-8292-7B78448A9321}"/>
              </a:ext>
            </a:extLst>
          </p:cNvPr>
          <p:cNvGraphicFramePr>
            <a:graphicFrameLocks noGrp="1"/>
          </p:cNvGraphicFramePr>
          <p:nvPr>
            <p:extLst>
              <p:ext uri="{D42A27DB-BD31-4B8C-83A1-F6EECF244321}">
                <p14:modId xmlns:p14="http://schemas.microsoft.com/office/powerpoint/2010/main" val="4054997828"/>
              </p:ext>
            </p:extLst>
          </p:nvPr>
        </p:nvGraphicFramePr>
        <p:xfrm>
          <a:off x="1168549" y="1721429"/>
          <a:ext cx="9625883" cy="3509505"/>
        </p:xfrm>
        <a:graphic>
          <a:graphicData uri="http://schemas.openxmlformats.org/drawingml/2006/table">
            <a:tbl>
              <a:tblPr>
                <a:tableStyleId>{5940675A-B579-460E-94D1-54222C63F5DA}</a:tableStyleId>
              </a:tblPr>
              <a:tblGrid>
                <a:gridCol w="2195377">
                  <a:extLst>
                    <a:ext uri="{9D8B030D-6E8A-4147-A177-3AD203B41FA5}">
                      <a16:colId xmlns:a16="http://schemas.microsoft.com/office/drawing/2014/main" val="689215454"/>
                    </a:ext>
                  </a:extLst>
                </a:gridCol>
                <a:gridCol w="4945630">
                  <a:extLst>
                    <a:ext uri="{9D8B030D-6E8A-4147-A177-3AD203B41FA5}">
                      <a16:colId xmlns:a16="http://schemas.microsoft.com/office/drawing/2014/main" val="474756279"/>
                    </a:ext>
                  </a:extLst>
                </a:gridCol>
                <a:gridCol w="2484876">
                  <a:extLst>
                    <a:ext uri="{9D8B030D-6E8A-4147-A177-3AD203B41FA5}">
                      <a16:colId xmlns:a16="http://schemas.microsoft.com/office/drawing/2014/main" val="3585817224"/>
                    </a:ext>
                  </a:extLst>
                </a:gridCol>
              </a:tblGrid>
              <a:tr h="413613">
                <a:tc>
                  <a:txBody>
                    <a:bodyPr/>
                    <a:lstStyle/>
                    <a:p>
                      <a:pPr algn="ctr" fontAlgn="b"/>
                      <a:r>
                        <a:rPr lang="en-US" sz="1800" b="1" u="none" strike="noStrike" dirty="0">
                          <a:solidFill>
                            <a:srgbClr val="44546A"/>
                          </a:solidFill>
                          <a:effectLst/>
                        </a:rPr>
                        <a:t>NAICS CODES</a:t>
                      </a:r>
                      <a:endParaRPr lang="en-US" sz="1800" b="1" i="0" u="none" strike="noStrike" dirty="0">
                        <a:solidFill>
                          <a:srgbClr val="44546A"/>
                        </a:solidFill>
                        <a:effectLst/>
                        <a:latin typeface="Calibri" panose="020F0502020204030204" pitchFamily="34" charset="0"/>
                      </a:endParaRPr>
                    </a:p>
                  </a:txBody>
                  <a:tcPr marL="6350" marR="6350" marT="6350" marB="0" anchor="ctr"/>
                </a:tc>
                <a:tc>
                  <a:txBody>
                    <a:bodyPr/>
                    <a:lstStyle/>
                    <a:p>
                      <a:pPr algn="ctr" fontAlgn="b"/>
                      <a:r>
                        <a:rPr lang="en-US" sz="1800" b="1" u="none" strike="noStrike" dirty="0">
                          <a:solidFill>
                            <a:srgbClr val="44546A"/>
                          </a:solidFill>
                          <a:effectLst/>
                        </a:rPr>
                        <a:t>NAICS DESCRIPTION</a:t>
                      </a:r>
                      <a:endParaRPr lang="en-US" sz="1800" b="1" i="0" u="none" strike="noStrike" dirty="0">
                        <a:solidFill>
                          <a:srgbClr val="44546A"/>
                        </a:solidFill>
                        <a:effectLst/>
                        <a:latin typeface="Calibri" panose="020F0502020204030204" pitchFamily="34" charset="0"/>
                      </a:endParaRPr>
                    </a:p>
                  </a:txBody>
                  <a:tcPr marL="6350" marR="6350" marT="6350" marB="0" anchor="ctr"/>
                </a:tc>
                <a:tc>
                  <a:txBody>
                    <a:bodyPr/>
                    <a:lstStyle/>
                    <a:p>
                      <a:pPr algn="ctr" fontAlgn="b"/>
                      <a:r>
                        <a:rPr lang="en-US" sz="1800" b="1" u="none" strike="noStrike" dirty="0">
                          <a:solidFill>
                            <a:srgbClr val="44546A"/>
                          </a:solidFill>
                          <a:effectLst/>
                        </a:rPr>
                        <a:t>CONTRACT TOTAL</a:t>
                      </a:r>
                      <a:endParaRPr lang="en-US" sz="1800" b="1" i="0" u="none" strike="noStrike" dirty="0">
                        <a:solidFill>
                          <a:srgbClr val="44546A"/>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728738543"/>
                  </a:ext>
                </a:extLst>
              </a:tr>
              <a:tr h="529846">
                <a:tc>
                  <a:txBody>
                    <a:bodyPr/>
                    <a:lstStyle/>
                    <a:p>
                      <a:pPr algn="ctr" fontAlgn="b"/>
                      <a:r>
                        <a:rPr lang="en-US" sz="1800" b="0" i="0" u="none" strike="noStrike" dirty="0">
                          <a:solidFill>
                            <a:srgbClr val="000000"/>
                          </a:solidFill>
                          <a:effectLst/>
                          <a:latin typeface="Calibri" panose="020F0502020204030204" pitchFamily="34" charset="0"/>
                        </a:rPr>
                        <a:t>315210</a:t>
                      </a:r>
                    </a:p>
                  </a:txBody>
                  <a:tcPr marL="6350" marR="6350" marT="6350" marB="0" anchor="ctr"/>
                </a:tc>
                <a:tc>
                  <a:txBody>
                    <a:bodyPr/>
                    <a:lstStyle/>
                    <a:p>
                      <a:pPr algn="ctr" fontAlgn="b"/>
                      <a:r>
                        <a:rPr lang="en-US" sz="1800" b="1" i="0" u="none" strike="noStrike" dirty="0">
                          <a:solidFill>
                            <a:schemeClr val="tx1"/>
                          </a:solidFill>
                          <a:effectLst/>
                          <a:latin typeface="Calibri" panose="020F0502020204030204" pitchFamily="34" charset="0"/>
                        </a:rPr>
                        <a:t>CUT AND SEW APPAREL CONTRACTORS</a:t>
                      </a:r>
                    </a:p>
                  </a:txBody>
                  <a:tcPr marL="6350" marR="6350" marT="6350" marB="0" anchor="ctr"/>
                </a:tc>
                <a:tc>
                  <a:txBody>
                    <a:bodyPr/>
                    <a:lstStyle/>
                    <a:p>
                      <a:pPr algn="ctr" fontAlgn="b"/>
                      <a:r>
                        <a:rPr lang="en-US" sz="1800" b="1" i="0" u="none" strike="noStrike" dirty="0">
                          <a:solidFill>
                            <a:schemeClr val="tx1"/>
                          </a:solidFill>
                          <a:effectLst/>
                          <a:latin typeface="Calibri" panose="020F0502020204030204" pitchFamily="34" charset="0"/>
                        </a:rPr>
                        <a:t>$691,944,921.57</a:t>
                      </a:r>
                    </a:p>
                  </a:txBody>
                  <a:tcPr marL="6350" marR="6350" marT="6350" marB="0" anchor="ctr"/>
                </a:tc>
                <a:extLst>
                  <a:ext uri="{0D108BD9-81ED-4DB2-BD59-A6C34878D82A}">
                    <a16:rowId xmlns:a16="http://schemas.microsoft.com/office/drawing/2014/main" val="3979541774"/>
                  </a:ext>
                </a:extLst>
              </a:tr>
              <a:tr h="368696">
                <a:tc>
                  <a:txBody>
                    <a:bodyPr/>
                    <a:lstStyle/>
                    <a:p>
                      <a:pPr algn="ctr" fontAlgn="b"/>
                      <a:r>
                        <a:rPr lang="en-US" sz="1800" b="0" i="0" u="none" strike="noStrike" dirty="0">
                          <a:solidFill>
                            <a:srgbClr val="000000"/>
                          </a:solidFill>
                          <a:effectLst/>
                          <a:latin typeface="Calibri" panose="020F0502020204030204" pitchFamily="34" charset="0"/>
                        </a:rPr>
                        <a:t>315990</a:t>
                      </a:r>
                    </a:p>
                  </a:txBody>
                  <a:tcPr marL="6350" marR="6350" marT="6350" marB="0" anchor="ctr"/>
                </a:tc>
                <a:tc>
                  <a:txBody>
                    <a:bodyPr/>
                    <a:lstStyle/>
                    <a:p>
                      <a:pPr algn="ctr" fontAlgn="b"/>
                      <a:r>
                        <a:rPr lang="en-US" sz="1800" b="1" i="0" u="none" strike="noStrike" dirty="0">
                          <a:solidFill>
                            <a:schemeClr val="tx1"/>
                          </a:solidFill>
                          <a:effectLst/>
                          <a:latin typeface="Calibri" panose="020F0502020204030204" pitchFamily="34" charset="0"/>
                        </a:rPr>
                        <a:t>APPAREL ACCESSORIES AND OTHER APPAREL MANUFACTURING</a:t>
                      </a:r>
                    </a:p>
                  </a:txBody>
                  <a:tcPr marL="6350" marR="6350" marT="6350" marB="0" anchor="ctr"/>
                </a:tc>
                <a:tc>
                  <a:txBody>
                    <a:bodyPr/>
                    <a:lstStyle/>
                    <a:p>
                      <a:pPr algn="ctr" fontAlgn="b"/>
                      <a:r>
                        <a:rPr lang="en-US" sz="1800" b="1" i="0" u="none" strike="noStrike" dirty="0">
                          <a:solidFill>
                            <a:schemeClr val="tx1"/>
                          </a:solidFill>
                          <a:effectLst/>
                          <a:latin typeface="Calibri" panose="020F0502020204030204" pitchFamily="34" charset="0"/>
                        </a:rPr>
                        <a:t>$669,215,076.51</a:t>
                      </a:r>
                    </a:p>
                  </a:txBody>
                  <a:tcPr marL="6350" marR="6350" marT="6350" marB="0" anchor="ctr"/>
                </a:tc>
                <a:extLst>
                  <a:ext uri="{0D108BD9-81ED-4DB2-BD59-A6C34878D82A}">
                    <a16:rowId xmlns:a16="http://schemas.microsoft.com/office/drawing/2014/main" val="2839517182"/>
                  </a:ext>
                </a:extLst>
              </a:tr>
              <a:tr h="368696">
                <a:tc>
                  <a:txBody>
                    <a:bodyPr/>
                    <a:lstStyle/>
                    <a:p>
                      <a:pPr algn="ctr" fontAlgn="b"/>
                      <a:r>
                        <a:rPr lang="en-US" sz="1800" b="0" i="0" u="none" strike="noStrike" dirty="0">
                          <a:solidFill>
                            <a:schemeClr val="tx2">
                              <a:lumMod val="75000"/>
                            </a:schemeClr>
                          </a:solidFill>
                          <a:effectLst/>
                          <a:latin typeface="Calibri" panose="020F0502020204030204" pitchFamily="34" charset="0"/>
                        </a:rPr>
                        <a:t>337214</a:t>
                      </a:r>
                    </a:p>
                  </a:txBody>
                  <a:tcPr marL="6350" marR="6350" marT="6350" marB="0" anchor="ctr"/>
                </a:tc>
                <a:tc>
                  <a:txBody>
                    <a:bodyPr/>
                    <a:lstStyle/>
                    <a:p>
                      <a:pPr algn="ctr" fontAlgn="b"/>
                      <a:r>
                        <a:rPr lang="en-US" sz="1800" b="1" i="0" u="none" strike="noStrike" dirty="0">
                          <a:solidFill>
                            <a:schemeClr val="tx1"/>
                          </a:solidFill>
                          <a:effectLst/>
                          <a:latin typeface="Calibri" panose="020F0502020204030204" pitchFamily="34" charset="0"/>
                        </a:rPr>
                        <a:t>OFFICE FURNITURE (EXCEPT WOOD) MANUFACTURING</a:t>
                      </a:r>
                    </a:p>
                  </a:txBody>
                  <a:tcPr marL="6350" marR="6350" marT="6350" marB="0" anchor="ctr"/>
                </a:tc>
                <a:tc>
                  <a:txBody>
                    <a:bodyPr/>
                    <a:lstStyle/>
                    <a:p>
                      <a:pPr algn="ctr" fontAlgn="b"/>
                      <a:r>
                        <a:rPr lang="en-US" sz="1800" b="1" i="0" u="none" strike="noStrike" dirty="0">
                          <a:solidFill>
                            <a:schemeClr val="tx1"/>
                          </a:solidFill>
                          <a:effectLst/>
                          <a:latin typeface="Calibri" panose="020F0502020204030204" pitchFamily="34" charset="0"/>
                        </a:rPr>
                        <a:t>$468,532,760.01</a:t>
                      </a:r>
                    </a:p>
                  </a:txBody>
                  <a:tcPr marL="6350" marR="6350" marT="6350" marB="0" anchor="ctr"/>
                </a:tc>
                <a:extLst>
                  <a:ext uri="{0D108BD9-81ED-4DB2-BD59-A6C34878D82A}">
                    <a16:rowId xmlns:a16="http://schemas.microsoft.com/office/drawing/2014/main" val="1758438878"/>
                  </a:ext>
                </a:extLst>
              </a:tr>
              <a:tr h="728033">
                <a:tc>
                  <a:txBody>
                    <a:bodyPr/>
                    <a:lstStyle/>
                    <a:p>
                      <a:pPr algn="ctr" fontAlgn="b"/>
                      <a:r>
                        <a:rPr lang="en-US" sz="1800" b="0" i="0" u="none" strike="noStrike" dirty="0">
                          <a:solidFill>
                            <a:srgbClr val="000000"/>
                          </a:solidFill>
                          <a:effectLst/>
                          <a:latin typeface="Calibri" panose="020F0502020204030204" pitchFamily="34" charset="0"/>
                        </a:rPr>
                        <a:t>314910</a:t>
                      </a:r>
                    </a:p>
                  </a:txBody>
                  <a:tcPr marL="6350" marR="6350" marT="6350" marB="0" anchor="ctr"/>
                </a:tc>
                <a:tc>
                  <a:txBody>
                    <a:bodyPr/>
                    <a:lstStyle/>
                    <a:p>
                      <a:pPr algn="ctr" fontAlgn="b"/>
                      <a:r>
                        <a:rPr lang="en-US" sz="1800" b="1" i="0" u="none" strike="noStrike" dirty="0">
                          <a:solidFill>
                            <a:schemeClr val="tx1"/>
                          </a:solidFill>
                          <a:effectLst/>
                          <a:latin typeface="Calibri" panose="020F0502020204030204" pitchFamily="34" charset="0"/>
                        </a:rPr>
                        <a:t>TEXTILE BAG AND CANVAS MILLS</a:t>
                      </a:r>
                    </a:p>
                  </a:txBody>
                  <a:tcPr marL="6350" marR="6350" marT="6350" marB="0" anchor="ctr"/>
                </a:tc>
                <a:tc>
                  <a:txBody>
                    <a:bodyPr/>
                    <a:lstStyle/>
                    <a:p>
                      <a:pPr algn="ctr" fontAlgn="b"/>
                      <a:r>
                        <a:rPr lang="en-US" sz="1800" b="1" i="0" u="none" strike="noStrike" dirty="0">
                          <a:solidFill>
                            <a:schemeClr val="tx1"/>
                          </a:solidFill>
                          <a:effectLst/>
                          <a:latin typeface="Calibri" panose="020F0502020204030204" pitchFamily="34" charset="0"/>
                        </a:rPr>
                        <a:t>$378,668,835.27</a:t>
                      </a:r>
                    </a:p>
                  </a:txBody>
                  <a:tcPr marL="6350" marR="6350" marT="6350" marB="0" anchor="ctr"/>
                </a:tc>
                <a:extLst>
                  <a:ext uri="{0D108BD9-81ED-4DB2-BD59-A6C34878D82A}">
                    <a16:rowId xmlns:a16="http://schemas.microsoft.com/office/drawing/2014/main" val="3368683687"/>
                  </a:ext>
                </a:extLst>
              </a:tr>
              <a:tr h="728033">
                <a:tc>
                  <a:txBody>
                    <a:bodyPr/>
                    <a:lstStyle/>
                    <a:p>
                      <a:pPr algn="ctr" fontAlgn="b"/>
                      <a:r>
                        <a:rPr lang="en-US" sz="1800" b="0" i="0" u="none" strike="noStrike" dirty="0">
                          <a:solidFill>
                            <a:srgbClr val="000000"/>
                          </a:solidFill>
                          <a:effectLst/>
                          <a:latin typeface="Calibri" panose="020F0502020204030204" pitchFamily="34" charset="0"/>
                        </a:rPr>
                        <a:t>314999</a:t>
                      </a:r>
                    </a:p>
                  </a:txBody>
                  <a:tcPr marL="6350" marR="6350" marT="6350" marB="0" anchor="ctr"/>
                </a:tc>
                <a:tc>
                  <a:txBody>
                    <a:bodyPr/>
                    <a:lstStyle/>
                    <a:p>
                      <a:pPr algn="ctr" fontAlgn="b"/>
                      <a:r>
                        <a:rPr lang="en-US" sz="1800" b="1" i="0" u="none" strike="noStrike" dirty="0">
                          <a:solidFill>
                            <a:schemeClr val="tx1"/>
                          </a:solidFill>
                          <a:effectLst/>
                          <a:latin typeface="Calibri" panose="020F0502020204030204" pitchFamily="34" charset="0"/>
                        </a:rPr>
                        <a:t>ALL OTHER MISCELLANEOUS TEXTILE PRODUCT MILLS</a:t>
                      </a:r>
                    </a:p>
                  </a:txBody>
                  <a:tcPr marL="6350" marR="6350" marT="6350" marB="0" anchor="ctr"/>
                </a:tc>
                <a:tc>
                  <a:txBody>
                    <a:bodyPr/>
                    <a:lstStyle/>
                    <a:p>
                      <a:pPr algn="ctr" fontAlgn="b"/>
                      <a:r>
                        <a:rPr lang="en-US" sz="1800" b="1" i="0" u="none" strike="noStrike" dirty="0">
                          <a:solidFill>
                            <a:schemeClr val="tx1"/>
                          </a:solidFill>
                          <a:effectLst/>
                          <a:latin typeface="Calibri" panose="020F0502020204030204" pitchFamily="34" charset="0"/>
                        </a:rPr>
                        <a:t>$223,943,600.42</a:t>
                      </a:r>
                    </a:p>
                  </a:txBody>
                  <a:tcPr marL="6350" marR="6350" marT="6350" marB="0" anchor="ctr">
                    <a:solidFill>
                      <a:schemeClr val="bg1"/>
                    </a:solidFill>
                  </a:tcPr>
                </a:tc>
                <a:extLst>
                  <a:ext uri="{0D108BD9-81ED-4DB2-BD59-A6C34878D82A}">
                    <a16:rowId xmlns:a16="http://schemas.microsoft.com/office/drawing/2014/main" val="3617608698"/>
                  </a:ext>
                </a:extLst>
              </a:tr>
            </a:tbl>
          </a:graphicData>
        </a:graphic>
      </p:graphicFrame>
      <p:sp>
        <p:nvSpPr>
          <p:cNvPr id="18" name="TextBox 17">
            <a:extLst>
              <a:ext uri="{FF2B5EF4-FFF2-40B4-BE49-F238E27FC236}">
                <a16:creationId xmlns:a16="http://schemas.microsoft.com/office/drawing/2014/main" id="{A55527EB-1C27-4EEE-B4F2-6404C71249AA}"/>
              </a:ext>
            </a:extLst>
          </p:cNvPr>
          <p:cNvSpPr txBox="1"/>
          <p:nvPr/>
        </p:nvSpPr>
        <p:spPr>
          <a:xfrm>
            <a:off x="1168549" y="1286277"/>
            <a:ext cx="6448720" cy="307777"/>
          </a:xfrm>
          <a:prstGeom prst="rect">
            <a:avLst/>
          </a:prstGeom>
          <a:noFill/>
        </p:spPr>
        <p:txBody>
          <a:bodyPr wrap="square" rtlCol="0">
            <a:spAutoFit/>
          </a:bodyPr>
          <a:lstStyle/>
          <a:p>
            <a:r>
              <a:rPr lang="en-US" b="1" dirty="0">
                <a:solidFill>
                  <a:srgbClr val="44546A"/>
                </a:solidFill>
              </a:rPr>
              <a:t>FY23 Textiles Top NAICS Codes by Federal Award Amount</a:t>
            </a:r>
          </a:p>
        </p:txBody>
      </p:sp>
    </p:spTree>
    <p:extLst>
      <p:ext uri="{BB962C8B-B14F-4D97-AF65-F5344CB8AC3E}">
        <p14:creationId xmlns:p14="http://schemas.microsoft.com/office/powerpoint/2010/main" val="3335871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6"/>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pic>
        <p:nvPicPr>
          <p:cNvPr id="571" name="Google Shape;571;p46"/>
          <p:cNvPicPr preferRelativeResize="0"/>
          <p:nvPr/>
        </p:nvPicPr>
        <p:blipFill rotWithShape="1">
          <a:blip r:embed="rId3">
            <a:alphaModFix/>
          </a:blip>
          <a:srcRect/>
          <a:stretch/>
        </p:blipFill>
        <p:spPr>
          <a:xfrm>
            <a:off x="272142" y="0"/>
            <a:ext cx="12192000" cy="66771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p:nvPr/>
        </p:nvSpPr>
        <p:spPr>
          <a:xfrm>
            <a:off x="-70291"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Promote installation/command - community relations</a:t>
            </a:r>
            <a:endParaRPr dirty="0"/>
          </a:p>
        </p:txBody>
      </p:sp>
      <p:sp>
        <p:nvSpPr>
          <p:cNvPr id="112" name="Google Shape;112;p3"/>
          <p:cNvSpPr/>
          <p:nvPr/>
        </p:nvSpPr>
        <p:spPr>
          <a:xfrm rot="-2922022">
            <a:off x="-1328609" y="-1316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113" name="Google Shape;113;p3"/>
          <p:cNvSpPr txBox="1">
            <a:spLocks noGrp="1"/>
          </p:cNvSpPr>
          <p:nvPr>
            <p:ph type="title"/>
          </p:nvPr>
        </p:nvSpPr>
        <p:spPr>
          <a:xfrm>
            <a:off x="1896025" y="827312"/>
            <a:ext cx="4761253" cy="100188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33313D"/>
              </a:buClr>
              <a:buSzPts val="4000"/>
              <a:buFont typeface="Calibri"/>
              <a:buNone/>
            </a:pPr>
            <a:r>
              <a:rPr lang="en-US" b="1" dirty="0"/>
              <a:t>The</a:t>
            </a:r>
            <a:r>
              <a:rPr lang="en-US" b="1" dirty="0">
                <a:latin typeface="Calibri"/>
                <a:ea typeface="Calibri"/>
                <a:cs typeface="Calibri"/>
                <a:sym typeface="Calibri"/>
              </a:rPr>
              <a:t> Opportunity</a:t>
            </a:r>
            <a:br>
              <a:rPr lang="en-US" b="1" dirty="0">
                <a:latin typeface="Calibri"/>
                <a:ea typeface="Calibri"/>
                <a:cs typeface="Calibri"/>
                <a:sym typeface="Calibri"/>
              </a:rPr>
            </a:br>
            <a:endParaRPr sz="1800" b="1" dirty="0">
              <a:solidFill>
                <a:schemeClr val="dk1"/>
              </a:solidFill>
              <a:latin typeface="Calibri"/>
              <a:ea typeface="Calibri"/>
              <a:cs typeface="Calibri"/>
              <a:sym typeface="Calibri"/>
            </a:endParaRPr>
          </a:p>
        </p:txBody>
      </p:sp>
      <p:sp>
        <p:nvSpPr>
          <p:cNvPr id="114" name="Google Shape;114;p3"/>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115" name="Google Shape;115;p3"/>
          <p:cNvSpPr txBox="1">
            <a:spLocks noGrp="1"/>
          </p:cNvSpPr>
          <p:nvPr>
            <p:ph type="body" idx="1"/>
          </p:nvPr>
        </p:nvSpPr>
        <p:spPr>
          <a:xfrm>
            <a:off x="1031371" y="1984389"/>
            <a:ext cx="10165569" cy="3002658"/>
          </a:xfrm>
          <a:prstGeom prst="rect">
            <a:avLst/>
          </a:prstGeom>
          <a:noFill/>
          <a:ln>
            <a:noFill/>
          </a:ln>
        </p:spPr>
        <p:txBody>
          <a:bodyPr spcFirstLastPara="1" wrap="square" lIns="91425" tIns="45700" rIns="91425" bIns="45700" anchor="ctr" anchorCtr="0">
            <a:normAutofit fontScale="92500" lnSpcReduction="10000"/>
          </a:bodyPr>
          <a:lstStyle/>
          <a:p>
            <a:pPr marL="342900">
              <a:lnSpc>
                <a:spcPct val="120000"/>
              </a:lnSpc>
              <a:buClr>
                <a:schemeClr val="lt1"/>
              </a:buClr>
              <a:buSzPts val="2000"/>
            </a:pPr>
            <a:r>
              <a:rPr lang="en-US" sz="2400" dirty="0"/>
              <a:t>Each year, the Defense Logistics Agency (DLA) issues over $35 billion in contracts to meet the needs of the warfighter and federal agencies </a:t>
            </a:r>
          </a:p>
          <a:p>
            <a:pPr marL="342900">
              <a:lnSpc>
                <a:spcPct val="120000"/>
              </a:lnSpc>
              <a:buClr>
                <a:schemeClr val="lt1"/>
              </a:buClr>
              <a:buSzPts val="2000"/>
            </a:pPr>
            <a:r>
              <a:rPr lang="en-US" sz="2400" dirty="0"/>
              <a:t>DLA Issues 10,000 contracts per day for 100,000 line items</a:t>
            </a:r>
          </a:p>
          <a:p>
            <a:pPr marL="342900">
              <a:lnSpc>
                <a:spcPct val="120000"/>
              </a:lnSpc>
              <a:buClr>
                <a:schemeClr val="lt1"/>
              </a:buClr>
              <a:buSzPts val="2000"/>
            </a:pPr>
            <a:r>
              <a:rPr lang="en-US" sz="2400" dirty="0">
                <a:solidFill>
                  <a:srgbClr val="290AFF"/>
                </a:solidFill>
              </a:rPr>
              <a:t>DLA Clothing and Textiles </a:t>
            </a:r>
            <a:r>
              <a:rPr lang="en-US" sz="2400" dirty="0"/>
              <a:t>awarded over $1 Billion in textile purchases in FY23</a:t>
            </a:r>
          </a:p>
          <a:p>
            <a:pPr marL="342900">
              <a:lnSpc>
                <a:spcPct val="120000"/>
              </a:lnSpc>
              <a:buClr>
                <a:schemeClr val="lt1"/>
              </a:buClr>
              <a:buSzPts val="2000"/>
            </a:pPr>
            <a:r>
              <a:rPr lang="en-US" sz="2400" dirty="0"/>
              <a:t>DLA C&amp;T seriously wants to expand supplier base – primes and subs</a:t>
            </a:r>
          </a:p>
          <a:p>
            <a:pPr marL="342900">
              <a:lnSpc>
                <a:spcPct val="120000"/>
              </a:lnSpc>
              <a:buClr>
                <a:schemeClr val="lt1"/>
              </a:buClr>
              <a:buSzPts val="2000"/>
            </a:pPr>
            <a:r>
              <a:rPr lang="en-US" sz="2400" dirty="0">
                <a:solidFill>
                  <a:srgbClr val="290AFF"/>
                </a:solidFill>
              </a:rPr>
              <a:t>The government goal</a:t>
            </a:r>
            <a:r>
              <a:rPr lang="en-US" sz="2400" dirty="0"/>
              <a:t>: award </a:t>
            </a:r>
            <a:r>
              <a:rPr lang="en-US" sz="2400" dirty="0">
                <a:solidFill>
                  <a:srgbClr val="290AFF"/>
                </a:solidFill>
              </a:rPr>
              <a:t>23 percent </a:t>
            </a:r>
            <a:r>
              <a:rPr lang="en-US" sz="2400" dirty="0"/>
              <a:t>of all contracts to small business</a:t>
            </a:r>
            <a:endParaRPr dirty="0">
              <a:solidFill>
                <a:srgbClr val="002060"/>
              </a:solidFill>
              <a:latin typeface="Calibri"/>
              <a:ea typeface="Calibri"/>
              <a:cs typeface="Calibri"/>
              <a:sym typeface="Calibri"/>
            </a:endParaRPr>
          </a:p>
        </p:txBody>
      </p:sp>
      <p:cxnSp>
        <p:nvCxnSpPr>
          <p:cNvPr id="116" name="Google Shape;116;p3"/>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117" name="Google Shape;117;p3"/>
          <p:cNvPicPr preferRelativeResize="0"/>
          <p:nvPr/>
        </p:nvPicPr>
        <p:blipFill rotWithShape="1">
          <a:blip r:embed="rId3">
            <a:alphaModFix/>
          </a:blip>
          <a:srcRect/>
          <a:stretch/>
        </p:blipFill>
        <p:spPr>
          <a:xfrm>
            <a:off x="9552365" y="5552301"/>
            <a:ext cx="2427577" cy="1305699"/>
          </a:xfrm>
          <a:prstGeom prst="rect">
            <a:avLst/>
          </a:prstGeom>
          <a:noFill/>
          <a:ln>
            <a:noFill/>
          </a:ln>
        </p:spPr>
      </p:pic>
      <p:pic>
        <p:nvPicPr>
          <p:cNvPr id="118" name="Google Shape;118;p3" descr="Logo, company name&#10;&#10;Description automatically generated"/>
          <p:cNvPicPr preferRelativeResize="0"/>
          <p:nvPr/>
        </p:nvPicPr>
        <p:blipFill rotWithShape="1">
          <a:blip r:embed="rId4">
            <a:alphaModFix/>
          </a:blip>
          <a:srcRect b="26641"/>
          <a:stretch/>
        </p:blipFill>
        <p:spPr>
          <a:xfrm>
            <a:off x="0" y="-207634"/>
            <a:ext cx="1825734" cy="1034946"/>
          </a:xfrm>
          <a:prstGeom prst="rect">
            <a:avLst/>
          </a:prstGeom>
          <a:noFill/>
          <a:ln>
            <a:noFill/>
          </a:ln>
        </p:spPr>
      </p:pic>
      <p:pic>
        <p:nvPicPr>
          <p:cNvPr id="119" name="Google Shape;119;p3"/>
          <p:cNvPicPr preferRelativeResize="0"/>
          <p:nvPr/>
        </p:nvPicPr>
        <p:blipFill rotWithShape="1">
          <a:blip r:embed="rId5">
            <a:alphaModFix/>
          </a:blip>
          <a:srcRect/>
          <a:stretch/>
        </p:blipFill>
        <p:spPr>
          <a:xfrm>
            <a:off x="4768409" y="5485374"/>
            <a:ext cx="2514600" cy="10921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CC208-6F95-4976-8772-AE546540CA26}"/>
              </a:ext>
            </a:extLst>
          </p:cNvPr>
          <p:cNvSpPr>
            <a:spLocks noGrp="1"/>
          </p:cNvSpPr>
          <p:nvPr>
            <p:ph type="title"/>
          </p:nvPr>
        </p:nvSpPr>
        <p:spPr>
          <a:xfrm>
            <a:off x="839788" y="365125"/>
            <a:ext cx="10515600" cy="1471613"/>
          </a:xfrm>
        </p:spPr>
        <p:txBody>
          <a:bodyPr>
            <a:normAutofit/>
          </a:bodyPr>
          <a:lstStyle/>
          <a:p>
            <a:pPr algn="ctr"/>
            <a:r>
              <a:rPr lang="en-US" sz="2800" b="1" dirty="0">
                <a:latin typeface="+mn-lt"/>
              </a:rPr>
              <a:t>Berry and Kissell Agreements</a:t>
            </a:r>
            <a:endParaRPr lang="en-US" sz="2400" b="1" dirty="0">
              <a:latin typeface="+mn-lt"/>
            </a:endParaRPr>
          </a:p>
        </p:txBody>
      </p:sp>
      <p:sp>
        <p:nvSpPr>
          <p:cNvPr id="10" name="Text Placeholder 9">
            <a:extLst>
              <a:ext uri="{FF2B5EF4-FFF2-40B4-BE49-F238E27FC236}">
                <a16:creationId xmlns:a16="http://schemas.microsoft.com/office/drawing/2014/main" id="{514ED0AD-F7A7-4814-B6ED-4C623FA1FB0E}"/>
              </a:ext>
            </a:extLst>
          </p:cNvPr>
          <p:cNvSpPr>
            <a:spLocks noGrp="1"/>
          </p:cNvSpPr>
          <p:nvPr>
            <p:ph type="body" idx="1"/>
          </p:nvPr>
        </p:nvSpPr>
        <p:spPr/>
        <p:txBody>
          <a:bodyPr anchor="ctr">
            <a:normAutofit/>
          </a:bodyPr>
          <a:lstStyle/>
          <a:p>
            <a:pPr algn="ctr"/>
            <a:r>
              <a:rPr lang="en-US" sz="3200" dirty="0"/>
              <a:t>Berry Amendment </a:t>
            </a:r>
          </a:p>
        </p:txBody>
      </p:sp>
      <p:sp>
        <p:nvSpPr>
          <p:cNvPr id="11" name="Content Placeholder 10">
            <a:extLst>
              <a:ext uri="{FF2B5EF4-FFF2-40B4-BE49-F238E27FC236}">
                <a16:creationId xmlns:a16="http://schemas.microsoft.com/office/drawing/2014/main" id="{B4A170FA-8D6D-4A2A-8D3B-9682D489F180}"/>
              </a:ext>
            </a:extLst>
          </p:cNvPr>
          <p:cNvSpPr>
            <a:spLocks noGrp="1"/>
          </p:cNvSpPr>
          <p:nvPr>
            <p:ph sz="half" idx="2"/>
          </p:nvPr>
        </p:nvSpPr>
        <p:spPr/>
        <p:txBody>
          <a:bodyPr>
            <a:normAutofit fontScale="85000" lnSpcReduction="10000"/>
          </a:bodyPr>
          <a:lstStyle/>
          <a:p>
            <a:pPr marL="0" indent="0">
              <a:buNone/>
            </a:pPr>
            <a:r>
              <a:rPr lang="en-US" dirty="0"/>
              <a:t>The </a:t>
            </a:r>
            <a:r>
              <a:rPr lang="en-US" b="1" dirty="0">
                <a:solidFill>
                  <a:srgbClr val="44546A"/>
                </a:solidFill>
              </a:rPr>
              <a:t>Berry Amendment </a:t>
            </a:r>
            <a:r>
              <a:rPr lang="en-US" dirty="0"/>
              <a:t>is a U.S. federal law that requires the Department of Defense (DoD) to give preference in procurement to </a:t>
            </a:r>
            <a:r>
              <a:rPr lang="en-US" dirty="0">
                <a:solidFill>
                  <a:srgbClr val="290AFF"/>
                </a:solidFill>
              </a:rPr>
              <a:t>domestically-produced, manufactured, or home-grown goods, including textiles and clothing. </a:t>
            </a:r>
          </a:p>
          <a:p>
            <a:pPr marL="0" indent="0">
              <a:buNone/>
            </a:pPr>
            <a:r>
              <a:rPr lang="en-US" dirty="0"/>
              <a:t>Enacted in 1941, the Berry Amendment aimed to protect and support domestic industries, ensuring a stable and secure supply chain for critical goods needed for national defense.  </a:t>
            </a:r>
          </a:p>
        </p:txBody>
      </p:sp>
      <p:sp>
        <p:nvSpPr>
          <p:cNvPr id="12" name="Text Placeholder 11">
            <a:extLst>
              <a:ext uri="{FF2B5EF4-FFF2-40B4-BE49-F238E27FC236}">
                <a16:creationId xmlns:a16="http://schemas.microsoft.com/office/drawing/2014/main" id="{1C7C8ACA-A42F-4710-BDFE-E05BC042158B}"/>
              </a:ext>
            </a:extLst>
          </p:cNvPr>
          <p:cNvSpPr>
            <a:spLocks noGrp="1"/>
          </p:cNvSpPr>
          <p:nvPr>
            <p:ph type="body" sz="quarter" idx="3"/>
          </p:nvPr>
        </p:nvSpPr>
        <p:spPr/>
        <p:txBody>
          <a:bodyPr anchor="ctr">
            <a:normAutofit/>
          </a:bodyPr>
          <a:lstStyle/>
          <a:p>
            <a:pPr algn="ctr"/>
            <a:r>
              <a:rPr lang="en-US" sz="3200" dirty="0"/>
              <a:t>Kissell Amendment</a:t>
            </a:r>
          </a:p>
        </p:txBody>
      </p:sp>
      <p:sp>
        <p:nvSpPr>
          <p:cNvPr id="13" name="Content Placeholder 12">
            <a:extLst>
              <a:ext uri="{FF2B5EF4-FFF2-40B4-BE49-F238E27FC236}">
                <a16:creationId xmlns:a16="http://schemas.microsoft.com/office/drawing/2014/main" id="{C8507351-4A54-4BAA-9E8C-0DBF13185B90}"/>
              </a:ext>
            </a:extLst>
          </p:cNvPr>
          <p:cNvSpPr>
            <a:spLocks noGrp="1"/>
          </p:cNvSpPr>
          <p:nvPr>
            <p:ph sz="quarter" idx="4"/>
          </p:nvPr>
        </p:nvSpPr>
        <p:spPr/>
        <p:txBody>
          <a:bodyPr>
            <a:normAutofit fontScale="85000" lnSpcReduction="10000"/>
          </a:bodyPr>
          <a:lstStyle/>
          <a:p>
            <a:pPr marL="0" indent="0">
              <a:buNone/>
            </a:pPr>
            <a:r>
              <a:rPr lang="en-US" dirty="0"/>
              <a:t>The </a:t>
            </a:r>
            <a:r>
              <a:rPr lang="en-US" b="1" dirty="0">
                <a:solidFill>
                  <a:srgbClr val="44546A"/>
                </a:solidFill>
              </a:rPr>
              <a:t>Kissell Amendment</a:t>
            </a:r>
            <a:r>
              <a:rPr lang="en-US" dirty="0"/>
              <a:t>, introduced in 2009 and requires that </a:t>
            </a:r>
            <a:r>
              <a:rPr lang="en-US" dirty="0">
                <a:solidFill>
                  <a:srgbClr val="290AFF"/>
                </a:solidFill>
              </a:rPr>
              <a:t>textile and apparel items purchased by the Department of Homeland Security (DHS)</a:t>
            </a:r>
            <a:r>
              <a:rPr lang="en-US" dirty="0"/>
              <a:t> for use by the Transportation Security Administration (TSA) be manufactured in the United States. </a:t>
            </a:r>
          </a:p>
        </p:txBody>
      </p:sp>
      <p:sp>
        <p:nvSpPr>
          <p:cNvPr id="6" name="Google Shape;114;p3">
            <a:extLst>
              <a:ext uri="{FF2B5EF4-FFF2-40B4-BE49-F238E27FC236}">
                <a16:creationId xmlns:a16="http://schemas.microsoft.com/office/drawing/2014/main" id="{EFC96194-35E1-4959-B154-A03C973C209D}"/>
              </a:ext>
            </a:extLst>
          </p:cNvPr>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pic>
        <p:nvPicPr>
          <p:cNvPr id="7" name="Google Shape;117;p3">
            <a:extLst>
              <a:ext uri="{FF2B5EF4-FFF2-40B4-BE49-F238E27FC236}">
                <a16:creationId xmlns:a16="http://schemas.microsoft.com/office/drawing/2014/main" id="{2EAA0F31-8E54-446B-BC3D-C00D0D82784C}"/>
              </a:ext>
            </a:extLst>
          </p:cNvPr>
          <p:cNvPicPr preferRelativeResize="0"/>
          <p:nvPr/>
        </p:nvPicPr>
        <p:blipFill rotWithShape="1">
          <a:blip r:embed="rId3">
            <a:alphaModFix/>
          </a:blip>
          <a:srcRect/>
          <a:stretch/>
        </p:blipFill>
        <p:spPr>
          <a:xfrm>
            <a:off x="9552365" y="5552301"/>
            <a:ext cx="2427577" cy="1305699"/>
          </a:xfrm>
          <a:prstGeom prst="rect">
            <a:avLst/>
          </a:prstGeom>
          <a:noFill/>
          <a:ln>
            <a:noFill/>
          </a:ln>
        </p:spPr>
      </p:pic>
      <p:sp>
        <p:nvSpPr>
          <p:cNvPr id="14" name="Google Shape;112;p3">
            <a:extLst>
              <a:ext uri="{FF2B5EF4-FFF2-40B4-BE49-F238E27FC236}">
                <a16:creationId xmlns:a16="http://schemas.microsoft.com/office/drawing/2014/main" id="{4666F400-5DDF-439F-8E3F-2BAA5BF4F996}"/>
              </a:ext>
            </a:extLst>
          </p:cNvPr>
          <p:cNvSpPr/>
          <p:nvPr/>
        </p:nvSpPr>
        <p:spPr>
          <a:xfrm rot="-2922022">
            <a:off x="-1320836" y="-133132"/>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pic>
        <p:nvPicPr>
          <p:cNvPr id="15" name="Google Shape;118;p3" descr="Logo, company name&#10;&#10;Description automatically generated">
            <a:extLst>
              <a:ext uri="{FF2B5EF4-FFF2-40B4-BE49-F238E27FC236}">
                <a16:creationId xmlns:a16="http://schemas.microsoft.com/office/drawing/2014/main" id="{BDC5FCF1-E0B4-4B23-9AA2-DA1AD13FDA5C}"/>
              </a:ext>
            </a:extLst>
          </p:cNvPr>
          <p:cNvPicPr preferRelativeResize="0"/>
          <p:nvPr/>
        </p:nvPicPr>
        <p:blipFill rotWithShape="1">
          <a:blip r:embed="rId4">
            <a:alphaModFix/>
          </a:blip>
          <a:srcRect b="26641"/>
          <a:stretch/>
        </p:blipFill>
        <p:spPr>
          <a:xfrm>
            <a:off x="45736" y="-249607"/>
            <a:ext cx="1825734" cy="1034946"/>
          </a:xfrm>
          <a:prstGeom prst="rect">
            <a:avLst/>
          </a:prstGeom>
          <a:noFill/>
          <a:ln>
            <a:noFill/>
          </a:ln>
        </p:spPr>
      </p:pic>
    </p:spTree>
    <p:extLst>
      <p:ext uri="{BB962C8B-B14F-4D97-AF65-F5344CB8AC3E}">
        <p14:creationId xmlns:p14="http://schemas.microsoft.com/office/powerpoint/2010/main" val="4161002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pic>
        <p:nvPicPr>
          <p:cNvPr id="3" name="Picture 2" descr="A screenshot of a web page&#10;&#10;Description automatically generated">
            <a:extLst>
              <a:ext uri="{FF2B5EF4-FFF2-40B4-BE49-F238E27FC236}">
                <a16:creationId xmlns:a16="http://schemas.microsoft.com/office/drawing/2014/main" id="{FBF625D6-1528-4627-F76A-442F4575CECC}"/>
              </a:ext>
            </a:extLst>
          </p:cNvPr>
          <p:cNvPicPr>
            <a:picLocks noChangeAspect="1"/>
          </p:cNvPicPr>
          <p:nvPr/>
        </p:nvPicPr>
        <p:blipFill>
          <a:blip r:embed="rId3"/>
          <a:stretch>
            <a:fillRect/>
          </a:stretch>
        </p:blipFill>
        <p:spPr>
          <a:xfrm>
            <a:off x="-1" y="0"/>
            <a:ext cx="12326587" cy="767831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pic>
        <p:nvPicPr>
          <p:cNvPr id="3" name="Picture 2" descr="A document with text and images&#10;&#10;Description automatically generated">
            <a:extLst>
              <a:ext uri="{FF2B5EF4-FFF2-40B4-BE49-F238E27FC236}">
                <a16:creationId xmlns:a16="http://schemas.microsoft.com/office/drawing/2014/main" id="{571E9AC6-99DB-0DEF-4000-A915D8A57912}"/>
              </a:ext>
            </a:extLst>
          </p:cNvPr>
          <p:cNvPicPr>
            <a:picLocks noChangeAspect="1"/>
          </p:cNvPicPr>
          <p:nvPr/>
        </p:nvPicPr>
        <p:blipFill>
          <a:blip r:embed="rId3"/>
          <a:stretch>
            <a:fillRect/>
          </a:stretch>
        </p:blipFill>
        <p:spPr>
          <a:xfrm>
            <a:off x="1405995" y="0"/>
            <a:ext cx="9630349" cy="695300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62"/>
          <p:cNvSpPr/>
          <p:nvPr/>
        </p:nvSpPr>
        <p:spPr>
          <a:xfrm>
            <a:off x="0" y="-136513"/>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installation/command - community relations</a:t>
            </a:r>
            <a:endParaRPr dirty="0"/>
          </a:p>
        </p:txBody>
      </p:sp>
      <p:sp>
        <p:nvSpPr>
          <p:cNvPr id="734" name="Google Shape;734;p62"/>
          <p:cNvSpPr/>
          <p:nvPr/>
        </p:nvSpPr>
        <p:spPr>
          <a:xfrm rot="-2922022">
            <a:off x="-1328609" y="-1316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735" name="Google Shape;735;p62"/>
          <p:cNvSpPr txBox="1">
            <a:spLocks noGrp="1"/>
          </p:cNvSpPr>
          <p:nvPr>
            <p:ph type="title"/>
          </p:nvPr>
        </p:nvSpPr>
        <p:spPr>
          <a:xfrm>
            <a:off x="2009054" y="326369"/>
            <a:ext cx="10074532" cy="100188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33313D"/>
              </a:buClr>
              <a:buSzPts val="4000"/>
              <a:buFont typeface="Calibri"/>
              <a:buNone/>
            </a:pPr>
            <a:r>
              <a:rPr lang="en-US" sz="4000" b="1" dirty="0">
                <a:latin typeface="Calibri"/>
                <a:ea typeface="Calibri"/>
                <a:cs typeface="Calibri"/>
                <a:sym typeface="Calibri"/>
              </a:rPr>
              <a:t>Getting Started in the DoD Market</a:t>
            </a:r>
            <a:endParaRPr sz="4000" b="1" dirty="0">
              <a:solidFill>
                <a:schemeClr val="dk1"/>
              </a:solidFill>
              <a:latin typeface="Calibri"/>
              <a:ea typeface="Calibri"/>
              <a:cs typeface="Calibri"/>
              <a:sym typeface="Calibri"/>
            </a:endParaRPr>
          </a:p>
        </p:txBody>
      </p:sp>
      <p:sp>
        <p:nvSpPr>
          <p:cNvPr id="736" name="Google Shape;736;p62"/>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737" name="Google Shape;737;p62"/>
          <p:cNvSpPr txBox="1">
            <a:spLocks noGrp="1"/>
          </p:cNvSpPr>
          <p:nvPr>
            <p:ph type="body" idx="1"/>
          </p:nvPr>
        </p:nvSpPr>
        <p:spPr>
          <a:xfrm>
            <a:off x="1192705" y="1834782"/>
            <a:ext cx="9573448" cy="3717518"/>
          </a:xfrm>
          <a:prstGeom prst="rect">
            <a:avLst/>
          </a:prstGeom>
          <a:noFill/>
          <a:ln>
            <a:noFill/>
          </a:ln>
        </p:spPr>
        <p:txBody>
          <a:bodyPr spcFirstLastPara="1" wrap="square" lIns="91425" tIns="45700" rIns="91425" bIns="45700" anchor="ctr" anchorCtr="0">
            <a:normAutofit fontScale="92500" lnSpcReduction="10000"/>
          </a:bodyPr>
          <a:lstStyle/>
          <a:p>
            <a:pPr marL="12700" lvl="0" indent="0" algn="l" rtl="0">
              <a:lnSpc>
                <a:spcPct val="100000"/>
              </a:lnSpc>
              <a:spcBef>
                <a:spcPts val="820"/>
              </a:spcBef>
              <a:spcAft>
                <a:spcPts val="0"/>
              </a:spcAft>
              <a:buClr>
                <a:srgbClr val="73777A"/>
              </a:buClr>
              <a:buSzPts val="1633"/>
              <a:buNone/>
            </a:pPr>
            <a:r>
              <a:rPr lang="en-US" dirty="0"/>
              <a:t>Helpful Terms </a:t>
            </a:r>
          </a:p>
          <a:p>
            <a:pPr marL="331470" lvl="0" indent="-318770" algn="l" rtl="0">
              <a:lnSpc>
                <a:spcPct val="100000"/>
              </a:lnSpc>
              <a:spcBef>
                <a:spcPts val="720"/>
              </a:spcBef>
              <a:spcAft>
                <a:spcPts val="0"/>
              </a:spcAft>
              <a:buClr>
                <a:srgbClr val="73777A"/>
              </a:buClr>
              <a:buSzPts val="1633"/>
              <a:buFont typeface="Arial"/>
              <a:buChar char="•"/>
            </a:pPr>
            <a:r>
              <a:rPr lang="en-US" dirty="0">
                <a:solidFill>
                  <a:srgbClr val="290AFF"/>
                </a:solidFill>
              </a:rPr>
              <a:t>EIN</a:t>
            </a:r>
            <a:r>
              <a:rPr lang="en-US" dirty="0"/>
              <a:t>      (Employer ID Number)- issued by IRS</a:t>
            </a:r>
          </a:p>
          <a:p>
            <a:pPr marL="331470" indent="-318770">
              <a:lnSpc>
                <a:spcPct val="100000"/>
              </a:lnSpc>
              <a:spcBef>
                <a:spcPts val="720"/>
              </a:spcBef>
              <a:buClr>
                <a:srgbClr val="73777A"/>
              </a:buClr>
              <a:buSzPts val="1633"/>
            </a:pPr>
            <a:r>
              <a:rPr lang="en-US" dirty="0">
                <a:solidFill>
                  <a:srgbClr val="290AFF"/>
                </a:solidFill>
              </a:rPr>
              <a:t>UEI </a:t>
            </a:r>
            <a:r>
              <a:rPr lang="en-US" dirty="0"/>
              <a:t>     (Unique Entity ID) - assigned by SAM.gov (replaces DUNS)</a:t>
            </a:r>
          </a:p>
          <a:p>
            <a:pPr marL="331470" indent="-318770">
              <a:lnSpc>
                <a:spcPct val="100000"/>
              </a:lnSpc>
              <a:spcBef>
                <a:spcPts val="720"/>
              </a:spcBef>
              <a:buClr>
                <a:srgbClr val="73777A"/>
              </a:buClr>
              <a:buSzPts val="1633"/>
            </a:pPr>
            <a:r>
              <a:rPr lang="en-US" dirty="0">
                <a:solidFill>
                  <a:srgbClr val="290AFF"/>
                </a:solidFill>
              </a:rPr>
              <a:t>PSC</a:t>
            </a:r>
            <a:r>
              <a:rPr lang="en-US" dirty="0"/>
              <a:t>     (Product Service Codes)</a:t>
            </a:r>
          </a:p>
          <a:p>
            <a:pPr marL="331470" lvl="0" indent="-318770" algn="l" rtl="0">
              <a:lnSpc>
                <a:spcPct val="100000"/>
              </a:lnSpc>
              <a:spcBef>
                <a:spcPts val="720"/>
              </a:spcBef>
              <a:spcAft>
                <a:spcPts val="0"/>
              </a:spcAft>
              <a:buClr>
                <a:srgbClr val="73777A"/>
              </a:buClr>
              <a:buSzPts val="1633"/>
              <a:buFont typeface="Arial"/>
              <a:buChar char="•"/>
            </a:pPr>
            <a:r>
              <a:rPr lang="en-US" dirty="0">
                <a:solidFill>
                  <a:srgbClr val="290AFF"/>
                </a:solidFill>
              </a:rPr>
              <a:t>NAICS</a:t>
            </a:r>
            <a:r>
              <a:rPr lang="en-US" dirty="0"/>
              <a:t> (North American Industry Classification System)</a:t>
            </a:r>
          </a:p>
          <a:p>
            <a:pPr marL="331470" lvl="0" indent="-318770" algn="l" rtl="0">
              <a:lnSpc>
                <a:spcPct val="100000"/>
              </a:lnSpc>
              <a:spcBef>
                <a:spcPts val="720"/>
              </a:spcBef>
              <a:spcAft>
                <a:spcPts val="0"/>
              </a:spcAft>
              <a:buClr>
                <a:srgbClr val="73777A"/>
              </a:buClr>
              <a:buSzPts val="1633"/>
              <a:buFont typeface="Arial"/>
              <a:buChar char="•"/>
            </a:pPr>
            <a:r>
              <a:rPr lang="en-US" u="sng" dirty="0">
                <a:solidFill>
                  <a:srgbClr val="290AFF"/>
                </a:solidFill>
              </a:rPr>
              <a:t>US Census Bureau- lookup NAICS</a:t>
            </a:r>
            <a:endParaRPr dirty="0">
              <a:solidFill>
                <a:srgbClr val="290AFF"/>
              </a:solidFill>
            </a:endParaRPr>
          </a:p>
          <a:p>
            <a:pPr marL="331470" marR="5080" lvl="0" indent="-319405" algn="l" rtl="0">
              <a:lnSpc>
                <a:spcPct val="100800"/>
              </a:lnSpc>
              <a:spcBef>
                <a:spcPts val="695"/>
              </a:spcBef>
              <a:spcAft>
                <a:spcPts val="0"/>
              </a:spcAft>
              <a:buClr>
                <a:srgbClr val="73777A"/>
              </a:buClr>
              <a:buSzPts val="1633"/>
              <a:buFont typeface="Arial"/>
              <a:buChar char="•"/>
            </a:pPr>
            <a:r>
              <a:rPr lang="en-US" dirty="0"/>
              <a:t>Determine if your firm qualifies for small business </a:t>
            </a:r>
            <a:r>
              <a:rPr lang="en-US" dirty="0">
                <a:solidFill>
                  <a:srgbClr val="290AFF"/>
                </a:solidFill>
              </a:rPr>
              <a:t>“Set Asides”</a:t>
            </a:r>
            <a:endParaRPr dirty="0">
              <a:solidFill>
                <a:srgbClr val="290AFF"/>
              </a:solidFill>
            </a:endParaRPr>
          </a:p>
          <a:p>
            <a:pPr marL="331470" lvl="0" indent="-318770" algn="l" rtl="0">
              <a:lnSpc>
                <a:spcPct val="100000"/>
              </a:lnSpc>
              <a:spcBef>
                <a:spcPts val="625"/>
              </a:spcBef>
              <a:spcAft>
                <a:spcPts val="0"/>
              </a:spcAft>
              <a:buClr>
                <a:srgbClr val="73777A"/>
              </a:buClr>
              <a:buSzPts val="1633"/>
              <a:buFont typeface="Arial"/>
              <a:buChar char="•"/>
            </a:pPr>
            <a:r>
              <a:rPr lang="en-US" u="sng" dirty="0">
                <a:solidFill>
                  <a:srgbClr val="290AFF"/>
                </a:solidFill>
              </a:rPr>
              <a:t>SAM.gov</a:t>
            </a:r>
            <a:r>
              <a:rPr lang="en-US" dirty="0">
                <a:solidFill>
                  <a:srgbClr val="290AFF"/>
                </a:solidFill>
              </a:rPr>
              <a:t> </a:t>
            </a:r>
            <a:r>
              <a:rPr lang="en-US" dirty="0"/>
              <a:t>(System for Award Management)</a:t>
            </a:r>
            <a:endParaRPr dirty="0"/>
          </a:p>
          <a:p>
            <a:pPr marL="0" lvl="0" indent="0" algn="ctr" rtl="0">
              <a:lnSpc>
                <a:spcPct val="120000"/>
              </a:lnSpc>
              <a:spcBef>
                <a:spcPts val="1000"/>
              </a:spcBef>
              <a:spcAft>
                <a:spcPts val="0"/>
              </a:spcAft>
              <a:buClr>
                <a:schemeClr val="lt1"/>
              </a:buClr>
              <a:buSzPts val="2000"/>
              <a:buNone/>
            </a:pPr>
            <a:endParaRPr dirty="0">
              <a:solidFill>
                <a:srgbClr val="002060"/>
              </a:solidFill>
              <a:latin typeface="Calibri"/>
              <a:ea typeface="Calibri"/>
              <a:cs typeface="Calibri"/>
              <a:sym typeface="Calibri"/>
            </a:endParaRPr>
          </a:p>
        </p:txBody>
      </p:sp>
      <p:cxnSp>
        <p:nvCxnSpPr>
          <p:cNvPr id="738" name="Google Shape;738;p62"/>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739" name="Google Shape;739;p62"/>
          <p:cNvPicPr preferRelativeResize="0"/>
          <p:nvPr/>
        </p:nvPicPr>
        <p:blipFill rotWithShape="1">
          <a:blip r:embed="rId3">
            <a:alphaModFix/>
          </a:blip>
          <a:srcRect/>
          <a:stretch/>
        </p:blipFill>
        <p:spPr>
          <a:xfrm>
            <a:off x="9552365" y="5552301"/>
            <a:ext cx="2427577" cy="1305699"/>
          </a:xfrm>
          <a:prstGeom prst="rect">
            <a:avLst/>
          </a:prstGeom>
          <a:noFill/>
          <a:ln>
            <a:noFill/>
          </a:ln>
        </p:spPr>
      </p:pic>
      <p:pic>
        <p:nvPicPr>
          <p:cNvPr id="740" name="Google Shape;740;p62" descr="Logo, company name&#10;&#10;Description automatically generated"/>
          <p:cNvPicPr preferRelativeResize="0"/>
          <p:nvPr/>
        </p:nvPicPr>
        <p:blipFill rotWithShape="1">
          <a:blip r:embed="rId4">
            <a:alphaModFix/>
          </a:blip>
          <a:srcRect b="26641"/>
          <a:stretch/>
        </p:blipFill>
        <p:spPr>
          <a:xfrm>
            <a:off x="0" y="-207634"/>
            <a:ext cx="1825734" cy="103494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6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installation/command - community relations</a:t>
            </a:r>
            <a:endParaRPr dirty="0"/>
          </a:p>
        </p:txBody>
      </p:sp>
      <p:sp>
        <p:nvSpPr>
          <p:cNvPr id="782" name="Google Shape;782;p66"/>
          <p:cNvSpPr/>
          <p:nvPr/>
        </p:nvSpPr>
        <p:spPr>
          <a:xfrm rot="-2922022">
            <a:off x="-1328609" y="-1316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783" name="Google Shape;783;p66"/>
          <p:cNvSpPr txBox="1">
            <a:spLocks noGrp="1"/>
          </p:cNvSpPr>
          <p:nvPr>
            <p:ph type="title"/>
          </p:nvPr>
        </p:nvSpPr>
        <p:spPr>
          <a:xfrm>
            <a:off x="2009054" y="326369"/>
            <a:ext cx="10074532" cy="100188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33313D"/>
              </a:buClr>
              <a:buSzPts val="4000"/>
              <a:buFont typeface="Calibri"/>
              <a:buNone/>
            </a:pPr>
            <a:r>
              <a:rPr lang="en-US" sz="4000" b="1" dirty="0">
                <a:latin typeface="Calibri"/>
                <a:ea typeface="Calibri"/>
                <a:cs typeface="Calibri"/>
                <a:sym typeface="Calibri"/>
              </a:rPr>
              <a:t>Getting Started in the DoD Mark</a:t>
            </a:r>
            <a:r>
              <a:rPr lang="en-US" b="1" dirty="0">
                <a:latin typeface="Calibri"/>
                <a:ea typeface="Calibri"/>
                <a:cs typeface="Calibri"/>
                <a:sym typeface="Calibri"/>
              </a:rPr>
              <a:t>et</a:t>
            </a:r>
            <a:endParaRPr b="1" dirty="0">
              <a:solidFill>
                <a:schemeClr val="dk1"/>
              </a:solidFill>
              <a:latin typeface="Calibri"/>
              <a:ea typeface="Calibri"/>
              <a:cs typeface="Calibri"/>
              <a:sym typeface="Calibri"/>
            </a:endParaRPr>
          </a:p>
        </p:txBody>
      </p:sp>
      <p:sp>
        <p:nvSpPr>
          <p:cNvPr id="784" name="Google Shape;784;p66"/>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785" name="Google Shape;785;p66"/>
          <p:cNvSpPr txBox="1">
            <a:spLocks noGrp="1"/>
          </p:cNvSpPr>
          <p:nvPr>
            <p:ph type="body" idx="1"/>
          </p:nvPr>
        </p:nvSpPr>
        <p:spPr>
          <a:xfrm>
            <a:off x="1192705" y="1624812"/>
            <a:ext cx="9573448" cy="4580832"/>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100000"/>
              </a:lnSpc>
              <a:spcBef>
                <a:spcPts val="420"/>
              </a:spcBef>
              <a:spcAft>
                <a:spcPts val="0"/>
              </a:spcAft>
              <a:buClr>
                <a:schemeClr val="dk1"/>
              </a:buClr>
              <a:buSzPts val="2100"/>
              <a:buNone/>
            </a:pPr>
            <a:r>
              <a:rPr lang="en-US" dirty="0">
                <a:solidFill>
                  <a:srgbClr val="290AFF"/>
                </a:solidFill>
              </a:rPr>
              <a:t>Register in </a:t>
            </a:r>
            <a:r>
              <a:rPr lang="en-US" u="sng" dirty="0">
                <a:solidFill>
                  <a:srgbClr val="290AFF"/>
                </a:solidFill>
              </a:rPr>
              <a:t>System for Award Management</a:t>
            </a:r>
            <a:r>
              <a:rPr lang="en-US" dirty="0">
                <a:solidFill>
                  <a:srgbClr val="290AFF"/>
                </a:solidFill>
              </a:rPr>
              <a:t> (</a:t>
            </a:r>
            <a:r>
              <a:rPr lang="en-US" dirty="0">
                <a:solidFill>
                  <a:srgbClr val="290AFF"/>
                </a:solidFill>
                <a:hlinkClick r:id="rId3"/>
              </a:rPr>
              <a:t>www.SAM.gov</a:t>
            </a:r>
            <a:r>
              <a:rPr lang="en-US" dirty="0">
                <a:solidFill>
                  <a:srgbClr val="290AFF"/>
                </a:solidFill>
              </a:rPr>
              <a:t>) </a:t>
            </a:r>
            <a:endParaRPr dirty="0">
              <a:solidFill>
                <a:srgbClr val="290AFF"/>
              </a:solidFill>
            </a:endParaRPr>
          </a:p>
          <a:p>
            <a:pPr marL="331470" lvl="0" indent="-318770" algn="l" rtl="0">
              <a:lnSpc>
                <a:spcPct val="100000"/>
              </a:lnSpc>
              <a:spcBef>
                <a:spcPts val="275"/>
              </a:spcBef>
              <a:spcAft>
                <a:spcPts val="0"/>
              </a:spcAft>
              <a:buClr>
                <a:srgbClr val="73777A"/>
              </a:buClr>
              <a:buSzPts val="1100"/>
              <a:buFont typeface="Arial"/>
              <a:buChar char="•"/>
            </a:pPr>
            <a:endParaRPr lang="en-US" sz="1800" dirty="0"/>
          </a:p>
          <a:p>
            <a:pPr marL="331470" lvl="0" indent="-318770" algn="l" rtl="0">
              <a:lnSpc>
                <a:spcPct val="100000"/>
              </a:lnSpc>
              <a:spcBef>
                <a:spcPts val="275"/>
              </a:spcBef>
              <a:spcAft>
                <a:spcPts val="0"/>
              </a:spcAft>
              <a:buClr>
                <a:srgbClr val="73777A"/>
              </a:buClr>
              <a:buSzPts val="1100"/>
              <a:buFont typeface="Arial"/>
              <a:buChar char="•"/>
            </a:pPr>
            <a:r>
              <a:rPr lang="en-US" sz="2600" dirty="0"/>
              <a:t>SAM.gov is an official, free website of the U.S. government</a:t>
            </a:r>
            <a:endParaRPr sz="2600" dirty="0"/>
          </a:p>
          <a:p>
            <a:pPr marL="652145" lvl="1" indent="-273050" algn="l" rtl="0">
              <a:lnSpc>
                <a:spcPct val="100000"/>
              </a:lnSpc>
              <a:spcBef>
                <a:spcPts val="145"/>
              </a:spcBef>
              <a:spcAft>
                <a:spcPts val="0"/>
              </a:spcAft>
              <a:buClr>
                <a:srgbClr val="0B0D4D"/>
              </a:buClr>
              <a:buSzPts val="1300"/>
              <a:buFont typeface="Courier New"/>
              <a:buChar char="o"/>
            </a:pPr>
            <a:r>
              <a:rPr lang="en-US" sz="2600" dirty="0"/>
              <a:t>Register to do federal contracting</a:t>
            </a:r>
            <a:endParaRPr sz="2600" dirty="0"/>
          </a:p>
          <a:p>
            <a:pPr marL="652145" lvl="1" indent="-273050" algn="l" rtl="0">
              <a:lnSpc>
                <a:spcPct val="100000"/>
              </a:lnSpc>
              <a:spcBef>
                <a:spcPts val="240"/>
              </a:spcBef>
              <a:spcAft>
                <a:spcPts val="0"/>
              </a:spcAft>
              <a:buClr>
                <a:srgbClr val="0B0D4D"/>
              </a:buClr>
              <a:buSzPts val="1300"/>
              <a:buFont typeface="Courier New"/>
              <a:buChar char="o"/>
            </a:pPr>
            <a:r>
              <a:rPr lang="en-US" sz="2600" dirty="0"/>
              <a:t>Check status, update or renew (annually) entity registration</a:t>
            </a:r>
            <a:endParaRPr sz="2600" dirty="0"/>
          </a:p>
          <a:p>
            <a:pPr marL="652145" lvl="1" indent="-273050" algn="l" rtl="0">
              <a:lnSpc>
                <a:spcPct val="100000"/>
              </a:lnSpc>
              <a:spcBef>
                <a:spcPts val="145"/>
              </a:spcBef>
              <a:spcAft>
                <a:spcPts val="0"/>
              </a:spcAft>
              <a:buClr>
                <a:srgbClr val="0B0D4D"/>
              </a:buClr>
              <a:buSzPts val="1300"/>
              <a:buFont typeface="Courier New"/>
              <a:buChar char="o"/>
            </a:pPr>
            <a:r>
              <a:rPr lang="en-US" sz="2600" dirty="0"/>
              <a:t>Search for entity registration and exclusion records</a:t>
            </a:r>
          </a:p>
          <a:p>
            <a:pPr marL="379095" lvl="1" indent="0" algn="l" rtl="0">
              <a:lnSpc>
                <a:spcPct val="100000"/>
              </a:lnSpc>
              <a:spcBef>
                <a:spcPts val="145"/>
              </a:spcBef>
              <a:spcAft>
                <a:spcPts val="0"/>
              </a:spcAft>
              <a:buClr>
                <a:srgbClr val="0B0D4D"/>
              </a:buClr>
              <a:buSzPts val="1300"/>
              <a:buNone/>
            </a:pPr>
            <a:endParaRPr sz="2600" dirty="0"/>
          </a:p>
          <a:p>
            <a:pPr marL="331470" lvl="0" indent="-318770" algn="l" rtl="0">
              <a:lnSpc>
                <a:spcPct val="100000"/>
              </a:lnSpc>
              <a:spcBef>
                <a:spcPts val="240"/>
              </a:spcBef>
              <a:spcAft>
                <a:spcPts val="0"/>
              </a:spcAft>
              <a:buClr>
                <a:srgbClr val="73777A"/>
              </a:buClr>
              <a:buSzPts val="1100"/>
              <a:buFont typeface="Arial"/>
              <a:buChar char="•"/>
            </a:pPr>
            <a:r>
              <a:rPr lang="en-US" sz="2600" dirty="0">
                <a:solidFill>
                  <a:srgbClr val="290AFF"/>
                </a:solidFill>
              </a:rPr>
              <a:t>Registration in SAM.gov is mandatory </a:t>
            </a:r>
            <a:r>
              <a:rPr lang="en-US" sz="2600" dirty="0"/>
              <a:t>before award of a contract vehicle! SAM Registration results in assignment of </a:t>
            </a:r>
            <a:r>
              <a:rPr lang="en-US" sz="2600" dirty="0">
                <a:solidFill>
                  <a:srgbClr val="290AFF"/>
                </a:solidFill>
              </a:rPr>
              <a:t>CAGE Code</a:t>
            </a:r>
            <a:r>
              <a:rPr lang="en-US" sz="2600" dirty="0"/>
              <a:t>, this allows you to get paid!</a:t>
            </a:r>
          </a:p>
          <a:p>
            <a:pPr marL="331470" lvl="0" indent="-318770" algn="l" rtl="0">
              <a:lnSpc>
                <a:spcPct val="100000"/>
              </a:lnSpc>
              <a:spcBef>
                <a:spcPts val="240"/>
              </a:spcBef>
              <a:spcAft>
                <a:spcPts val="0"/>
              </a:spcAft>
              <a:buClr>
                <a:srgbClr val="73777A"/>
              </a:buClr>
              <a:buSzPts val="1100"/>
              <a:buFont typeface="Arial"/>
              <a:buChar char="•"/>
            </a:pPr>
            <a:endParaRPr lang="en-US" sz="2600" dirty="0"/>
          </a:p>
          <a:p>
            <a:pPr marL="331470" lvl="0" indent="-318770" algn="l" rtl="0">
              <a:lnSpc>
                <a:spcPct val="100000"/>
              </a:lnSpc>
              <a:spcBef>
                <a:spcPts val="240"/>
              </a:spcBef>
              <a:spcAft>
                <a:spcPts val="0"/>
              </a:spcAft>
              <a:buClr>
                <a:srgbClr val="73777A"/>
              </a:buClr>
              <a:buSzPts val="1100"/>
              <a:buFont typeface="Arial"/>
              <a:buChar char="•"/>
            </a:pPr>
            <a:r>
              <a:rPr lang="en-US" sz="2600" dirty="0"/>
              <a:t>SAM Entity Registration Checklist</a:t>
            </a:r>
          </a:p>
          <a:p>
            <a:pPr marL="788670" lvl="1" indent="-318770">
              <a:lnSpc>
                <a:spcPct val="100000"/>
              </a:lnSpc>
              <a:spcBef>
                <a:spcPts val="240"/>
              </a:spcBef>
              <a:buClr>
                <a:srgbClr val="73777A"/>
              </a:buClr>
              <a:buSzPts val="1100"/>
            </a:pPr>
            <a:r>
              <a:rPr lang="en-US" sz="2600" dirty="0">
                <a:hlinkClick r:id="rId4"/>
              </a:rPr>
              <a:t>SAM Entity Registration Checklist</a:t>
            </a:r>
            <a:endParaRPr lang="en-US" sz="2600" dirty="0"/>
          </a:p>
          <a:p>
            <a:pPr marL="788670" lvl="1" indent="-318770">
              <a:lnSpc>
                <a:spcPct val="100000"/>
              </a:lnSpc>
              <a:spcBef>
                <a:spcPts val="240"/>
              </a:spcBef>
              <a:buClr>
                <a:srgbClr val="73777A"/>
              </a:buClr>
              <a:buSzPts val="1100"/>
            </a:pPr>
            <a:endParaRPr lang="en-US" sz="2000" dirty="0"/>
          </a:p>
        </p:txBody>
      </p:sp>
      <p:cxnSp>
        <p:nvCxnSpPr>
          <p:cNvPr id="786" name="Google Shape;786;p66"/>
          <p:cNvCxnSpPr/>
          <p:nvPr/>
        </p:nvCxnSpPr>
        <p:spPr>
          <a:xfrm>
            <a:off x="1215681" y="6205654"/>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787" name="Google Shape;787;p66"/>
          <p:cNvPicPr preferRelativeResize="0"/>
          <p:nvPr/>
        </p:nvPicPr>
        <p:blipFill rotWithShape="1">
          <a:blip r:embed="rId5">
            <a:alphaModFix/>
          </a:blip>
          <a:srcRect/>
          <a:stretch/>
        </p:blipFill>
        <p:spPr>
          <a:xfrm>
            <a:off x="9552365" y="5552301"/>
            <a:ext cx="2427577" cy="1305699"/>
          </a:xfrm>
          <a:prstGeom prst="rect">
            <a:avLst/>
          </a:prstGeom>
          <a:noFill/>
          <a:ln>
            <a:noFill/>
          </a:ln>
        </p:spPr>
      </p:pic>
      <p:pic>
        <p:nvPicPr>
          <p:cNvPr id="788" name="Google Shape;788;p66" descr="Logo, company name&#10;&#10;Description automatically generated"/>
          <p:cNvPicPr preferRelativeResize="0"/>
          <p:nvPr/>
        </p:nvPicPr>
        <p:blipFill rotWithShape="1">
          <a:blip r:embed="rId6">
            <a:alphaModFix/>
          </a:blip>
          <a:srcRect b="26641"/>
          <a:stretch/>
        </p:blipFill>
        <p:spPr>
          <a:xfrm>
            <a:off x="0" y="-207634"/>
            <a:ext cx="1825734" cy="103494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6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installation/command - community relations</a:t>
            </a:r>
            <a:endParaRPr dirty="0"/>
          </a:p>
        </p:txBody>
      </p:sp>
      <p:sp>
        <p:nvSpPr>
          <p:cNvPr id="758" name="Google Shape;758;p64"/>
          <p:cNvSpPr/>
          <p:nvPr/>
        </p:nvSpPr>
        <p:spPr>
          <a:xfrm rot="-2922022">
            <a:off x="-1328609" y="-1316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759" name="Google Shape;759;p64"/>
          <p:cNvSpPr txBox="1">
            <a:spLocks noGrp="1"/>
          </p:cNvSpPr>
          <p:nvPr>
            <p:ph type="title"/>
          </p:nvPr>
        </p:nvSpPr>
        <p:spPr>
          <a:xfrm>
            <a:off x="2009054" y="326369"/>
            <a:ext cx="10074532" cy="100188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33313D"/>
              </a:buClr>
              <a:buSzPts val="4000"/>
              <a:buFont typeface="Calibri"/>
              <a:buNone/>
            </a:pPr>
            <a:r>
              <a:rPr lang="en-US" sz="4000" b="1" dirty="0">
                <a:latin typeface="Calibri"/>
                <a:ea typeface="Calibri"/>
                <a:cs typeface="Calibri"/>
                <a:sym typeface="Calibri"/>
              </a:rPr>
              <a:t>Getting Started in the DoD Market</a:t>
            </a:r>
            <a:endParaRPr sz="4000" b="1" dirty="0">
              <a:solidFill>
                <a:schemeClr val="dk1"/>
              </a:solidFill>
              <a:latin typeface="Calibri"/>
              <a:ea typeface="Calibri"/>
              <a:cs typeface="Calibri"/>
              <a:sym typeface="Calibri"/>
            </a:endParaRPr>
          </a:p>
        </p:txBody>
      </p:sp>
      <p:sp>
        <p:nvSpPr>
          <p:cNvPr id="760" name="Google Shape;760;p64"/>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761" name="Google Shape;761;p64"/>
          <p:cNvSpPr txBox="1">
            <a:spLocks noGrp="1"/>
          </p:cNvSpPr>
          <p:nvPr>
            <p:ph type="body" idx="1"/>
          </p:nvPr>
        </p:nvSpPr>
        <p:spPr>
          <a:xfrm>
            <a:off x="1192705" y="1624813"/>
            <a:ext cx="9573448" cy="345786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895"/>
              </a:spcBef>
              <a:spcAft>
                <a:spcPts val="0"/>
              </a:spcAft>
              <a:buClr>
                <a:srgbClr val="290AFF"/>
              </a:buClr>
              <a:buSzPts val="2400"/>
              <a:buNone/>
            </a:pPr>
            <a:r>
              <a:rPr lang="en-US" dirty="0">
                <a:solidFill>
                  <a:srgbClr val="290AFF"/>
                </a:solidFill>
              </a:rPr>
              <a:t>Identify your Product Service Code</a:t>
            </a:r>
            <a:endParaRPr dirty="0"/>
          </a:p>
          <a:p>
            <a:pPr marL="12700" lvl="0" indent="0" algn="l" rtl="0">
              <a:lnSpc>
                <a:spcPct val="100000"/>
              </a:lnSpc>
              <a:spcBef>
                <a:spcPts val="725"/>
              </a:spcBef>
              <a:spcAft>
                <a:spcPts val="0"/>
              </a:spcAft>
              <a:buClr>
                <a:srgbClr val="73777A"/>
              </a:buClr>
              <a:buSzPts val="1300"/>
              <a:buNone/>
            </a:pPr>
            <a:endParaRPr sz="2200" dirty="0"/>
          </a:p>
          <a:p>
            <a:pPr marL="331470" lvl="0" indent="-318770" algn="l" rtl="0">
              <a:lnSpc>
                <a:spcPct val="100000"/>
              </a:lnSpc>
              <a:spcBef>
                <a:spcPts val="770"/>
              </a:spcBef>
              <a:spcAft>
                <a:spcPts val="0"/>
              </a:spcAft>
              <a:buClr>
                <a:srgbClr val="73777A"/>
              </a:buClr>
              <a:buSzPts val="1300"/>
              <a:buFont typeface="Arial"/>
              <a:buChar char="•"/>
            </a:pPr>
            <a:r>
              <a:rPr lang="en-US" sz="2400" dirty="0"/>
              <a:t>Identify your </a:t>
            </a:r>
            <a:r>
              <a:rPr lang="en-US" sz="2400" u="sng" dirty="0">
                <a:solidFill>
                  <a:srgbClr val="060B72"/>
                </a:solidFill>
              </a:rPr>
              <a:t>Product Service Codes</a:t>
            </a:r>
            <a:r>
              <a:rPr lang="en-US" sz="2400" dirty="0">
                <a:solidFill>
                  <a:srgbClr val="060B72"/>
                </a:solidFill>
              </a:rPr>
              <a:t> </a:t>
            </a:r>
            <a:r>
              <a:rPr lang="en-US" sz="2400" dirty="0"/>
              <a:t>(4 Characters)</a:t>
            </a:r>
            <a:endParaRPr sz="2400" dirty="0"/>
          </a:p>
          <a:p>
            <a:pPr marL="331470" lvl="0" indent="-318770" algn="l" rtl="0">
              <a:lnSpc>
                <a:spcPct val="100000"/>
              </a:lnSpc>
              <a:spcBef>
                <a:spcPts val="665"/>
              </a:spcBef>
              <a:spcAft>
                <a:spcPts val="0"/>
              </a:spcAft>
              <a:buClr>
                <a:srgbClr val="73777A"/>
              </a:buClr>
              <a:buSzPts val="1400"/>
              <a:buFont typeface="Arial"/>
              <a:buChar char="•"/>
            </a:pPr>
            <a:r>
              <a:rPr lang="en-US" sz="2400" u="sng" dirty="0">
                <a:solidFill>
                  <a:srgbClr val="290AFF"/>
                </a:solidFill>
              </a:rPr>
              <a:t>Acquisition.gov </a:t>
            </a:r>
            <a:r>
              <a:rPr lang="en-US" sz="2400" u="sng" dirty="0">
                <a:solidFill>
                  <a:srgbClr val="060B72"/>
                </a:solidFill>
              </a:rPr>
              <a:t>Product and Service Code Manual</a:t>
            </a:r>
            <a:endParaRPr sz="2400" dirty="0"/>
          </a:p>
          <a:p>
            <a:pPr marL="652145" lvl="1" indent="-273050" algn="l" rtl="0">
              <a:lnSpc>
                <a:spcPct val="100000"/>
              </a:lnSpc>
              <a:spcBef>
                <a:spcPts val="620"/>
              </a:spcBef>
              <a:spcAft>
                <a:spcPts val="0"/>
              </a:spcAft>
              <a:buClr>
                <a:srgbClr val="0B0D4D"/>
              </a:buClr>
              <a:buSzPts val="1300"/>
              <a:buFont typeface="Courier New"/>
              <a:buChar char="o"/>
            </a:pPr>
            <a:r>
              <a:rPr lang="en-US" dirty="0"/>
              <a:t>Products: digit in first position</a:t>
            </a:r>
            <a:endParaRPr dirty="0"/>
          </a:p>
          <a:p>
            <a:pPr marL="652145" lvl="1" indent="-273050" algn="l" rtl="0">
              <a:lnSpc>
                <a:spcPct val="100000"/>
              </a:lnSpc>
              <a:spcBef>
                <a:spcPts val="600"/>
              </a:spcBef>
              <a:spcAft>
                <a:spcPts val="0"/>
              </a:spcAft>
              <a:buClr>
                <a:srgbClr val="0B0D4D"/>
              </a:buClr>
              <a:buSzPts val="1300"/>
              <a:buFont typeface="Courier New"/>
              <a:buChar char="o"/>
            </a:pPr>
            <a:r>
              <a:rPr lang="en-US" dirty="0"/>
              <a:t>Services, R&amp;D: letter in first position</a:t>
            </a:r>
            <a:endParaRPr dirty="0"/>
          </a:p>
          <a:p>
            <a:pPr marL="12700" lvl="0" indent="165100" algn="l" rtl="0">
              <a:lnSpc>
                <a:spcPct val="100000"/>
              </a:lnSpc>
              <a:spcBef>
                <a:spcPts val="895"/>
              </a:spcBef>
              <a:spcAft>
                <a:spcPts val="0"/>
              </a:spcAft>
              <a:buClr>
                <a:schemeClr val="dk1"/>
              </a:buClr>
              <a:buSzPts val="2800"/>
              <a:buNone/>
            </a:pPr>
            <a:endParaRPr dirty="0">
              <a:solidFill>
                <a:srgbClr val="002060"/>
              </a:solidFill>
              <a:latin typeface="Calibri"/>
              <a:ea typeface="Calibri"/>
              <a:cs typeface="Calibri"/>
              <a:sym typeface="Calibri"/>
            </a:endParaRPr>
          </a:p>
        </p:txBody>
      </p:sp>
      <p:cxnSp>
        <p:nvCxnSpPr>
          <p:cNvPr id="762" name="Google Shape;762;p64"/>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763" name="Google Shape;763;p64"/>
          <p:cNvPicPr preferRelativeResize="0"/>
          <p:nvPr/>
        </p:nvPicPr>
        <p:blipFill rotWithShape="1">
          <a:blip r:embed="rId3">
            <a:alphaModFix/>
          </a:blip>
          <a:srcRect/>
          <a:stretch/>
        </p:blipFill>
        <p:spPr>
          <a:xfrm>
            <a:off x="9552365" y="5552301"/>
            <a:ext cx="2427577" cy="1305699"/>
          </a:xfrm>
          <a:prstGeom prst="rect">
            <a:avLst/>
          </a:prstGeom>
          <a:noFill/>
          <a:ln>
            <a:noFill/>
          </a:ln>
        </p:spPr>
      </p:pic>
      <p:pic>
        <p:nvPicPr>
          <p:cNvPr id="764" name="Google Shape;764;p64" descr="Logo, company name&#10;&#10;Description automatically generated"/>
          <p:cNvPicPr preferRelativeResize="0"/>
          <p:nvPr/>
        </p:nvPicPr>
        <p:blipFill rotWithShape="1">
          <a:blip r:embed="rId4">
            <a:alphaModFix/>
          </a:blip>
          <a:srcRect b="26641"/>
          <a:stretch/>
        </p:blipFill>
        <p:spPr>
          <a:xfrm>
            <a:off x="0" y="-207634"/>
            <a:ext cx="1825734" cy="103494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p:nvPr/>
        </p:nvSpPr>
        <p:spPr>
          <a:xfrm>
            <a:off x="-70291"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Promote installation/command - community relations</a:t>
            </a:r>
            <a:endParaRPr dirty="0"/>
          </a:p>
        </p:txBody>
      </p:sp>
      <p:sp>
        <p:nvSpPr>
          <p:cNvPr id="112" name="Google Shape;112;p3"/>
          <p:cNvSpPr/>
          <p:nvPr/>
        </p:nvSpPr>
        <p:spPr>
          <a:xfrm rot="-2922022">
            <a:off x="-1389570" y="-13515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113" name="Google Shape;113;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33313D"/>
              </a:buClr>
              <a:buSzPts val="4000"/>
              <a:buFont typeface="Calibri"/>
              <a:buNone/>
            </a:pPr>
            <a:r>
              <a:rPr lang="en-US" sz="3200" b="1" dirty="0">
                <a:latin typeface="+mn-lt"/>
              </a:rPr>
              <a:t>Top Product Service Codes All States FY23</a:t>
            </a:r>
            <a:endParaRPr sz="1200" b="1" dirty="0">
              <a:latin typeface="+mn-lt"/>
              <a:ea typeface="Calibri"/>
              <a:cs typeface="Calibri"/>
              <a:sym typeface="Calibri"/>
            </a:endParaRPr>
          </a:p>
        </p:txBody>
      </p:sp>
      <p:sp>
        <p:nvSpPr>
          <p:cNvPr id="114" name="Google Shape;114;p3"/>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cxnSp>
        <p:nvCxnSpPr>
          <p:cNvPr id="116" name="Google Shape;116;p3"/>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117" name="Google Shape;117;p3"/>
          <p:cNvPicPr preferRelativeResize="0"/>
          <p:nvPr/>
        </p:nvPicPr>
        <p:blipFill rotWithShape="1">
          <a:blip r:embed="rId3">
            <a:alphaModFix/>
          </a:blip>
          <a:srcRect/>
          <a:stretch/>
        </p:blipFill>
        <p:spPr>
          <a:xfrm>
            <a:off x="9552365" y="5552301"/>
            <a:ext cx="2427577" cy="1305699"/>
          </a:xfrm>
          <a:prstGeom prst="rect">
            <a:avLst/>
          </a:prstGeom>
          <a:noFill/>
          <a:ln>
            <a:noFill/>
          </a:ln>
        </p:spPr>
      </p:pic>
      <p:pic>
        <p:nvPicPr>
          <p:cNvPr id="118" name="Google Shape;118;p3" descr="Logo, company name&#10;&#10;Description automatically generated"/>
          <p:cNvPicPr preferRelativeResize="0"/>
          <p:nvPr/>
        </p:nvPicPr>
        <p:blipFill rotWithShape="1">
          <a:blip r:embed="rId4">
            <a:alphaModFix/>
          </a:blip>
          <a:srcRect b="26641"/>
          <a:stretch/>
        </p:blipFill>
        <p:spPr>
          <a:xfrm>
            <a:off x="0" y="-207634"/>
            <a:ext cx="1825734" cy="1034946"/>
          </a:xfrm>
          <a:prstGeom prst="rect">
            <a:avLst/>
          </a:prstGeom>
          <a:noFill/>
          <a:ln>
            <a:noFill/>
          </a:ln>
        </p:spPr>
      </p:pic>
      <p:graphicFrame>
        <p:nvGraphicFramePr>
          <p:cNvPr id="11" name="Table 10">
            <a:extLst>
              <a:ext uri="{FF2B5EF4-FFF2-40B4-BE49-F238E27FC236}">
                <a16:creationId xmlns:a16="http://schemas.microsoft.com/office/drawing/2014/main" id="{C5F59FE5-C295-4787-900C-B7874FE8E007}"/>
              </a:ext>
            </a:extLst>
          </p:cNvPr>
          <p:cNvGraphicFramePr>
            <a:graphicFrameLocks noGrp="1"/>
          </p:cNvGraphicFramePr>
          <p:nvPr>
            <p:extLst>
              <p:ext uri="{D42A27DB-BD31-4B8C-83A1-F6EECF244321}">
                <p14:modId xmlns:p14="http://schemas.microsoft.com/office/powerpoint/2010/main" val="226524178"/>
              </p:ext>
            </p:extLst>
          </p:nvPr>
        </p:nvGraphicFramePr>
        <p:xfrm>
          <a:off x="1203961" y="1783583"/>
          <a:ext cx="9869424" cy="3399790"/>
        </p:xfrm>
        <a:graphic>
          <a:graphicData uri="http://schemas.openxmlformats.org/drawingml/2006/table">
            <a:tbl>
              <a:tblPr>
                <a:tableStyleId>{616DA210-FB5B-4158-B5E0-FEB733F419BA}</a:tableStyleId>
              </a:tblPr>
              <a:tblGrid>
                <a:gridCol w="3445232">
                  <a:extLst>
                    <a:ext uri="{9D8B030D-6E8A-4147-A177-3AD203B41FA5}">
                      <a16:colId xmlns:a16="http://schemas.microsoft.com/office/drawing/2014/main" val="3785860216"/>
                    </a:ext>
                  </a:extLst>
                </a:gridCol>
                <a:gridCol w="3445232">
                  <a:extLst>
                    <a:ext uri="{9D8B030D-6E8A-4147-A177-3AD203B41FA5}">
                      <a16:colId xmlns:a16="http://schemas.microsoft.com/office/drawing/2014/main" val="2727957665"/>
                    </a:ext>
                  </a:extLst>
                </a:gridCol>
                <a:gridCol w="2978960">
                  <a:extLst>
                    <a:ext uri="{9D8B030D-6E8A-4147-A177-3AD203B41FA5}">
                      <a16:colId xmlns:a16="http://schemas.microsoft.com/office/drawing/2014/main" val="3334238509"/>
                    </a:ext>
                  </a:extLst>
                </a:gridCol>
              </a:tblGrid>
              <a:tr h="491090">
                <a:tc>
                  <a:txBody>
                    <a:bodyPr/>
                    <a:lstStyle/>
                    <a:p>
                      <a:pPr algn="ctr" fontAlgn="b"/>
                      <a:r>
                        <a:rPr lang="en-US" sz="1800" b="1" u="none" strike="noStrike" dirty="0">
                          <a:solidFill>
                            <a:srgbClr val="44546A"/>
                          </a:solidFill>
                          <a:effectLst/>
                        </a:rPr>
                        <a:t>PSC</a:t>
                      </a:r>
                      <a:endParaRPr lang="en-US" sz="1800" b="1" i="0" u="none" strike="noStrike" dirty="0">
                        <a:solidFill>
                          <a:srgbClr val="44546A"/>
                        </a:solidFill>
                        <a:effectLst/>
                        <a:latin typeface="Calibri" panose="020F0502020204030204" pitchFamily="34" charset="0"/>
                      </a:endParaRPr>
                    </a:p>
                  </a:txBody>
                  <a:tcPr marL="6350" marR="6350" marT="6350" marB="0" anchor="ctr"/>
                </a:tc>
                <a:tc>
                  <a:txBody>
                    <a:bodyPr/>
                    <a:lstStyle/>
                    <a:p>
                      <a:pPr algn="ctr" fontAlgn="b"/>
                      <a:r>
                        <a:rPr lang="en-US" sz="1800" b="1" u="none" strike="noStrike" dirty="0">
                          <a:solidFill>
                            <a:srgbClr val="44546A"/>
                          </a:solidFill>
                          <a:effectLst/>
                        </a:rPr>
                        <a:t>PSC DESCRIPTION</a:t>
                      </a:r>
                      <a:endParaRPr lang="en-US" sz="1800" b="1" i="0" u="none" strike="noStrike" dirty="0">
                        <a:solidFill>
                          <a:srgbClr val="44546A"/>
                        </a:solidFill>
                        <a:effectLst/>
                        <a:latin typeface="Calibri" panose="020F0502020204030204" pitchFamily="34" charset="0"/>
                      </a:endParaRPr>
                    </a:p>
                  </a:txBody>
                  <a:tcPr marL="6350" marR="6350" marT="6350" marB="0" anchor="ctr"/>
                </a:tc>
                <a:tc>
                  <a:txBody>
                    <a:bodyPr/>
                    <a:lstStyle/>
                    <a:p>
                      <a:pPr algn="ctr" fontAlgn="b"/>
                      <a:r>
                        <a:rPr lang="en-US" sz="1800" b="1" u="none" strike="noStrike" dirty="0">
                          <a:solidFill>
                            <a:srgbClr val="44546A"/>
                          </a:solidFill>
                          <a:effectLst/>
                        </a:rPr>
                        <a:t>CONTRACT TOTAL</a:t>
                      </a:r>
                      <a:endParaRPr lang="en-US" sz="1800" b="1" i="0" u="none" strike="noStrike" dirty="0">
                        <a:solidFill>
                          <a:srgbClr val="44546A"/>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78674359"/>
                  </a:ext>
                </a:extLst>
              </a:tr>
              <a:tr h="392285">
                <a:tc>
                  <a:txBody>
                    <a:bodyPr/>
                    <a:lstStyle/>
                    <a:p>
                      <a:pPr algn="ctr" fontAlgn="b"/>
                      <a:r>
                        <a:rPr lang="en-US" sz="1800" u="none" strike="noStrike" dirty="0">
                          <a:solidFill>
                            <a:schemeClr val="tx1"/>
                          </a:solidFill>
                          <a:effectLst/>
                          <a:latin typeface="Calibri" panose="020F0502020204030204" pitchFamily="34" charset="0"/>
                          <a:cs typeface="Calibri" panose="020F0502020204030204" pitchFamily="34" charset="0"/>
                        </a:rPr>
                        <a:t>8465</a:t>
                      </a:r>
                    </a:p>
                  </a:txBody>
                  <a:tcPr marL="6350" marR="6350" marT="6350" marB="0" anchor="ctr"/>
                </a:tc>
                <a:tc>
                  <a:txBody>
                    <a:bodyPr/>
                    <a:lstStyle/>
                    <a:p>
                      <a:pPr algn="ctr" fontAlgn="b"/>
                      <a:r>
                        <a:rPr lang="en-US" sz="1800" b="1" u="none" strike="noStrike" dirty="0">
                          <a:solidFill>
                            <a:schemeClr val="tx1"/>
                          </a:solidFill>
                          <a:effectLst/>
                          <a:latin typeface="Calibri" panose="020F0502020204030204" pitchFamily="34" charset="0"/>
                          <a:cs typeface="Calibri" panose="020F0502020204030204" pitchFamily="34" charset="0"/>
                        </a:rPr>
                        <a:t>INDIVIDUAL EQUIPMENT</a:t>
                      </a:r>
                    </a:p>
                  </a:txBody>
                  <a:tcPr marL="6350" marR="6350" marT="6350" marB="0" anchor="ctr"/>
                </a:tc>
                <a:tc>
                  <a:txBody>
                    <a:bodyPr/>
                    <a:lstStyle/>
                    <a:p>
                      <a:pPr algn="ctr" fontAlgn="b"/>
                      <a:r>
                        <a:rPr lang="en-US" sz="1800" b="1" u="none" strike="noStrike" dirty="0">
                          <a:solidFill>
                            <a:schemeClr val="tx1"/>
                          </a:solidFill>
                          <a:effectLst/>
                          <a:latin typeface="Calibri" panose="020F0502020204030204" pitchFamily="34" charset="0"/>
                          <a:cs typeface="Calibri" panose="020F0502020204030204" pitchFamily="34" charset="0"/>
                        </a:rPr>
                        <a:t>$111,608,971,634.41</a:t>
                      </a:r>
                    </a:p>
                  </a:txBody>
                  <a:tcPr marL="6350" marR="6350" marT="6350" marB="0" anchor="ctr"/>
                </a:tc>
                <a:extLst>
                  <a:ext uri="{0D108BD9-81ED-4DB2-BD59-A6C34878D82A}">
                    <a16:rowId xmlns:a16="http://schemas.microsoft.com/office/drawing/2014/main" val="2927840772"/>
                  </a:ext>
                </a:extLst>
              </a:tr>
              <a:tr h="392285">
                <a:tc>
                  <a:txBody>
                    <a:bodyPr/>
                    <a:lstStyle/>
                    <a:p>
                      <a:pPr algn="ctr" fontAlgn="b"/>
                      <a:r>
                        <a:rPr lang="en-US" sz="1800" u="none" strike="noStrike" dirty="0">
                          <a:solidFill>
                            <a:schemeClr val="tx1"/>
                          </a:solidFill>
                          <a:effectLst/>
                          <a:latin typeface="Calibri" panose="020F0502020204030204" pitchFamily="34" charset="0"/>
                          <a:cs typeface="Calibri" panose="020F0502020204030204" pitchFamily="34" charset="0"/>
                        </a:rPr>
                        <a:t>8415</a:t>
                      </a:r>
                    </a:p>
                  </a:txBody>
                  <a:tcPr marL="6350" marR="6350" marT="6350" marB="0" anchor="ctr"/>
                </a:tc>
                <a:tc>
                  <a:txBody>
                    <a:bodyPr/>
                    <a:lstStyle/>
                    <a:p>
                      <a:pPr algn="ctr" fontAlgn="b"/>
                      <a:r>
                        <a:rPr lang="en-US" sz="1800" b="1" u="none" strike="noStrike" dirty="0">
                          <a:solidFill>
                            <a:schemeClr val="tx1"/>
                          </a:solidFill>
                          <a:effectLst/>
                          <a:latin typeface="Calibri" panose="020F0502020204030204" pitchFamily="34" charset="0"/>
                          <a:cs typeface="Calibri" panose="020F0502020204030204" pitchFamily="34" charset="0"/>
                        </a:rPr>
                        <a:t>CLOTHING, SPECIAL PURPOSE</a:t>
                      </a:r>
                    </a:p>
                  </a:txBody>
                  <a:tcPr marL="6350" marR="6350" marT="6350" marB="0" anchor="ctr"/>
                </a:tc>
                <a:tc>
                  <a:txBody>
                    <a:bodyPr/>
                    <a:lstStyle/>
                    <a:p>
                      <a:pPr algn="ctr" fontAlgn="b"/>
                      <a:r>
                        <a:rPr lang="en-US" sz="1800" b="1" u="none" strike="noStrike" dirty="0">
                          <a:solidFill>
                            <a:schemeClr val="tx1"/>
                          </a:solidFill>
                          <a:effectLst/>
                          <a:latin typeface="Calibri" panose="020F0502020204030204" pitchFamily="34" charset="0"/>
                          <a:cs typeface="Calibri" panose="020F0502020204030204" pitchFamily="34" charset="0"/>
                        </a:rPr>
                        <a:t>$999,436,845.62</a:t>
                      </a:r>
                    </a:p>
                  </a:txBody>
                  <a:tcPr marL="6350" marR="6350" marT="6350" marB="0" anchor="ctr"/>
                </a:tc>
                <a:extLst>
                  <a:ext uri="{0D108BD9-81ED-4DB2-BD59-A6C34878D82A}">
                    <a16:rowId xmlns:a16="http://schemas.microsoft.com/office/drawing/2014/main" val="4186454485"/>
                  </a:ext>
                </a:extLst>
              </a:tr>
              <a:tr h="392285">
                <a:tc>
                  <a:txBody>
                    <a:bodyPr/>
                    <a:lstStyle/>
                    <a:p>
                      <a:pPr algn="ctr" fontAlgn="b"/>
                      <a:r>
                        <a:rPr lang="en-US" sz="1800" b="0" i="0" u="none" strike="noStrike" dirty="0">
                          <a:solidFill>
                            <a:schemeClr val="tx1"/>
                          </a:solidFill>
                          <a:effectLst/>
                          <a:latin typeface="Calibri" panose="020F0502020204030204" pitchFamily="34" charset="0"/>
                          <a:cs typeface="Calibri" panose="020F0502020204030204" pitchFamily="34" charset="0"/>
                        </a:rPr>
                        <a:t>7110</a:t>
                      </a:r>
                    </a:p>
                  </a:txBody>
                  <a:tcPr marL="6350" marR="6350" marT="6350" marB="0" anchor="ctr"/>
                </a:tc>
                <a:tc>
                  <a:txBody>
                    <a:bodyPr/>
                    <a:lstStyle/>
                    <a:p>
                      <a:pPr algn="ctr" fontAlgn="b"/>
                      <a:r>
                        <a:rPr lang="en-US" sz="1800" b="1" i="0" u="none" strike="noStrike" dirty="0">
                          <a:solidFill>
                            <a:schemeClr val="tx1"/>
                          </a:solidFill>
                          <a:effectLst/>
                          <a:latin typeface="Calibri" panose="020F0502020204030204" pitchFamily="34" charset="0"/>
                          <a:cs typeface="Calibri" panose="020F0502020204030204" pitchFamily="34" charset="0"/>
                        </a:rPr>
                        <a:t>OFFICE FURNITURE</a:t>
                      </a:r>
                    </a:p>
                  </a:txBody>
                  <a:tcPr marL="6350" marR="6350" marT="6350" marB="0" anchor="ctr"/>
                </a:tc>
                <a:tc>
                  <a:txBody>
                    <a:bodyPr/>
                    <a:lstStyle/>
                    <a:p>
                      <a:pPr algn="ctr" fontAlgn="b"/>
                      <a:r>
                        <a:rPr lang="en-US" sz="1800" b="1" i="0" u="none" strike="noStrike" dirty="0">
                          <a:solidFill>
                            <a:schemeClr val="tx1"/>
                          </a:solidFill>
                          <a:effectLst/>
                          <a:latin typeface="Calibri" panose="020F0502020204030204" pitchFamily="34" charset="0"/>
                          <a:cs typeface="Calibri" panose="020F0502020204030204" pitchFamily="34" charset="0"/>
                        </a:rPr>
                        <a:t>$791,922,801.62</a:t>
                      </a:r>
                    </a:p>
                  </a:txBody>
                  <a:tcPr marL="6350" marR="6350" marT="6350" marB="0" anchor="ctr"/>
                </a:tc>
                <a:extLst>
                  <a:ext uri="{0D108BD9-81ED-4DB2-BD59-A6C34878D82A}">
                    <a16:rowId xmlns:a16="http://schemas.microsoft.com/office/drawing/2014/main" val="2851964612"/>
                  </a:ext>
                </a:extLst>
              </a:tr>
              <a:tr h="392285">
                <a:tc>
                  <a:txBody>
                    <a:bodyPr/>
                    <a:lstStyle/>
                    <a:p>
                      <a:pPr algn="ctr" fontAlgn="b"/>
                      <a:r>
                        <a:rPr lang="en-US" sz="1800" u="none" strike="noStrike" dirty="0">
                          <a:solidFill>
                            <a:schemeClr val="tx1"/>
                          </a:solidFill>
                          <a:effectLst/>
                          <a:latin typeface="Calibri" panose="020F0502020204030204" pitchFamily="34" charset="0"/>
                          <a:cs typeface="Calibri" panose="020F0502020204030204" pitchFamily="34" charset="0"/>
                        </a:rPr>
                        <a:t>8470</a:t>
                      </a:r>
                      <a:endParaRPr lang="en-US" sz="1800" b="0" i="0" u="none" strike="noStrike" dirty="0">
                        <a:solidFill>
                          <a:schemeClr val="tx1"/>
                        </a:solidFill>
                        <a:effectLst/>
                        <a:latin typeface="Calibri" panose="020F0502020204030204" pitchFamily="34" charset="0"/>
                        <a:cs typeface="Calibri" panose="020F0502020204030204" pitchFamily="34" charset="0"/>
                      </a:endParaRPr>
                    </a:p>
                  </a:txBody>
                  <a:tcPr marL="6350" marR="6350" marT="6350" marB="0" anchor="ctr"/>
                </a:tc>
                <a:tc>
                  <a:txBody>
                    <a:bodyPr/>
                    <a:lstStyle/>
                    <a:p>
                      <a:pPr algn="ctr" fontAlgn="b"/>
                      <a:r>
                        <a:rPr lang="en-US" sz="1800" b="1" u="none" strike="noStrike" dirty="0">
                          <a:solidFill>
                            <a:schemeClr val="tx1"/>
                          </a:solidFill>
                          <a:effectLst/>
                          <a:latin typeface="Calibri" panose="020F0502020204030204" pitchFamily="34" charset="0"/>
                          <a:cs typeface="Calibri" panose="020F0502020204030204" pitchFamily="34" charset="0"/>
                        </a:rPr>
                        <a:t>ARMOR, PERSONAL</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marL="6350" marR="6350" marT="6350" marB="0" anchor="ctr"/>
                </a:tc>
                <a:tc>
                  <a:txBody>
                    <a:bodyPr/>
                    <a:lstStyle/>
                    <a:p>
                      <a:pPr algn="ctr" fontAlgn="b"/>
                      <a:r>
                        <a:rPr lang="en-US" sz="1800" b="1" i="0" u="none" strike="noStrike" dirty="0">
                          <a:solidFill>
                            <a:schemeClr val="tx1"/>
                          </a:solidFill>
                          <a:effectLst/>
                          <a:latin typeface="Calibri" panose="020F0502020204030204" pitchFamily="34" charset="0"/>
                          <a:cs typeface="Calibri" panose="020F0502020204030204" pitchFamily="34" charset="0"/>
                        </a:rPr>
                        <a:t>$505,095,816.84</a:t>
                      </a:r>
                    </a:p>
                  </a:txBody>
                  <a:tcPr marL="6350" marR="6350" marT="6350" marB="0" anchor="ctr"/>
                </a:tc>
                <a:extLst>
                  <a:ext uri="{0D108BD9-81ED-4DB2-BD59-A6C34878D82A}">
                    <a16:rowId xmlns:a16="http://schemas.microsoft.com/office/drawing/2014/main" val="2090084133"/>
                  </a:ext>
                </a:extLst>
              </a:tr>
              <a:tr h="392285">
                <a:tc>
                  <a:txBody>
                    <a:bodyPr/>
                    <a:lstStyle/>
                    <a:p>
                      <a:pPr algn="ctr" fontAlgn="b"/>
                      <a:r>
                        <a:rPr lang="en-US" sz="1800" b="0" i="0" u="none" strike="noStrike" dirty="0">
                          <a:solidFill>
                            <a:schemeClr val="tx1"/>
                          </a:solidFill>
                          <a:effectLst/>
                          <a:latin typeface="Calibri" panose="020F0502020204030204" pitchFamily="34" charset="0"/>
                          <a:cs typeface="Calibri" panose="020F0502020204030204" pitchFamily="34" charset="0"/>
                        </a:rPr>
                        <a:t>8305</a:t>
                      </a:r>
                    </a:p>
                  </a:txBody>
                  <a:tcPr marL="6350" marR="6350" marT="6350" marB="0" anchor="ctr"/>
                </a:tc>
                <a:tc>
                  <a:txBody>
                    <a:bodyPr/>
                    <a:lstStyle/>
                    <a:p>
                      <a:pPr algn="ctr" fontAlgn="b"/>
                      <a:r>
                        <a:rPr lang="en-US" sz="1800" b="1" i="0" u="none" strike="noStrike" dirty="0">
                          <a:solidFill>
                            <a:schemeClr val="tx1"/>
                          </a:solidFill>
                          <a:effectLst/>
                          <a:latin typeface="Calibri" panose="020F0502020204030204" pitchFamily="34" charset="0"/>
                          <a:cs typeface="Calibri" panose="020F0502020204030204" pitchFamily="34" charset="0"/>
                        </a:rPr>
                        <a:t>TEXTILE FABRICS</a:t>
                      </a:r>
                    </a:p>
                  </a:txBody>
                  <a:tcPr marL="6350" marR="6350" marT="6350" marB="0" anchor="ctr"/>
                </a:tc>
                <a:tc>
                  <a:txBody>
                    <a:bodyPr/>
                    <a:lstStyle/>
                    <a:p>
                      <a:pPr algn="ctr" fontAlgn="b"/>
                      <a:r>
                        <a:rPr lang="en-US" sz="1800" b="1" i="0" u="none" strike="noStrike" dirty="0">
                          <a:solidFill>
                            <a:schemeClr val="tx1"/>
                          </a:solidFill>
                          <a:effectLst/>
                          <a:latin typeface="Calibri" panose="020F0502020204030204" pitchFamily="34" charset="0"/>
                          <a:cs typeface="Calibri" panose="020F0502020204030204" pitchFamily="34" charset="0"/>
                        </a:rPr>
                        <a:t>$129,763,748.75</a:t>
                      </a:r>
                    </a:p>
                  </a:txBody>
                  <a:tcPr marL="6350" marR="6350" marT="6350" marB="0" anchor="ctr"/>
                </a:tc>
                <a:extLst>
                  <a:ext uri="{0D108BD9-81ED-4DB2-BD59-A6C34878D82A}">
                    <a16:rowId xmlns:a16="http://schemas.microsoft.com/office/drawing/2014/main" val="416988991"/>
                  </a:ext>
                </a:extLst>
              </a:tr>
              <a:tr h="392285">
                <a:tc>
                  <a:txBody>
                    <a:bodyPr/>
                    <a:lstStyle/>
                    <a:p>
                      <a:pPr algn="ctr" fontAlgn="b"/>
                      <a:r>
                        <a:rPr lang="en-US" sz="1800" b="0" i="0" u="none" strike="noStrike" dirty="0">
                          <a:solidFill>
                            <a:schemeClr val="tx1"/>
                          </a:solidFill>
                          <a:effectLst/>
                          <a:latin typeface="Calibri" panose="020F0502020204030204" pitchFamily="34" charset="0"/>
                          <a:cs typeface="Calibri" panose="020F0502020204030204" pitchFamily="34" charset="0"/>
                        </a:rPr>
                        <a:t>6530</a:t>
                      </a:r>
                    </a:p>
                  </a:txBody>
                  <a:tcPr marL="6350" marR="6350" marT="6350" marB="0" anchor="ctr"/>
                </a:tc>
                <a:tc>
                  <a:txBody>
                    <a:bodyPr/>
                    <a:lstStyle/>
                    <a:p>
                      <a:pPr algn="ctr" fontAlgn="b"/>
                      <a:r>
                        <a:rPr lang="en-US" sz="1800" b="1" i="0" u="none" strike="noStrike" dirty="0">
                          <a:solidFill>
                            <a:schemeClr val="tx1"/>
                          </a:solidFill>
                          <a:effectLst/>
                          <a:latin typeface="Calibri" panose="020F0502020204030204" pitchFamily="34" charset="0"/>
                          <a:cs typeface="Calibri" panose="020F0502020204030204" pitchFamily="34" charset="0"/>
                        </a:rPr>
                        <a:t>HOSPITAL FURNITURE, EQUIPMENT, UTENSILS, AND SUPPLIES</a:t>
                      </a:r>
                    </a:p>
                  </a:txBody>
                  <a:tcPr marL="6350" marR="6350" marT="6350" marB="0" anchor="ctr"/>
                </a:tc>
                <a:tc>
                  <a:txBody>
                    <a:bodyPr/>
                    <a:lstStyle/>
                    <a:p>
                      <a:pPr algn="ctr" fontAlgn="b"/>
                      <a:r>
                        <a:rPr lang="en-US" sz="1800" b="1" i="0" u="none" strike="noStrike" dirty="0">
                          <a:solidFill>
                            <a:schemeClr val="tx1"/>
                          </a:solidFill>
                          <a:effectLst/>
                          <a:latin typeface="Calibri" panose="020F0502020204030204" pitchFamily="34" charset="0"/>
                          <a:cs typeface="Calibri" panose="020F0502020204030204" pitchFamily="34" charset="0"/>
                        </a:rPr>
                        <a:t>$372,850,449.45</a:t>
                      </a:r>
                    </a:p>
                  </a:txBody>
                  <a:tcPr marL="6350" marR="6350" marT="6350" marB="0" anchor="ctr"/>
                </a:tc>
                <a:extLst>
                  <a:ext uri="{0D108BD9-81ED-4DB2-BD59-A6C34878D82A}">
                    <a16:rowId xmlns:a16="http://schemas.microsoft.com/office/drawing/2014/main" val="2219414443"/>
                  </a:ext>
                </a:extLst>
              </a:tr>
              <a:tr h="392285">
                <a:tc>
                  <a:txBody>
                    <a:bodyPr/>
                    <a:lstStyle/>
                    <a:p>
                      <a:pPr algn="ctr" fontAlgn="b"/>
                      <a:r>
                        <a:rPr lang="en-US" sz="1800" b="0" i="0" u="none" strike="noStrike" dirty="0">
                          <a:solidFill>
                            <a:schemeClr val="tx1"/>
                          </a:solidFill>
                          <a:effectLst/>
                          <a:latin typeface="Calibri" panose="020F0502020204030204" pitchFamily="34" charset="0"/>
                          <a:cs typeface="Calibri" panose="020F0502020204030204" pitchFamily="34" charset="0"/>
                        </a:rPr>
                        <a:t>8405</a:t>
                      </a:r>
                    </a:p>
                  </a:txBody>
                  <a:tcPr marL="6350" marR="6350" marT="6350" marB="0" anchor="ctr"/>
                </a:tc>
                <a:tc>
                  <a:txBody>
                    <a:bodyPr/>
                    <a:lstStyle/>
                    <a:p>
                      <a:pPr algn="ctr" fontAlgn="b"/>
                      <a:r>
                        <a:rPr lang="en-US" sz="1800" b="1" i="0" u="none" strike="noStrike" dirty="0">
                          <a:solidFill>
                            <a:schemeClr val="tx1"/>
                          </a:solidFill>
                          <a:effectLst/>
                          <a:latin typeface="Calibri" panose="020F0502020204030204" pitchFamily="34" charset="0"/>
                          <a:cs typeface="Calibri" panose="020F0502020204030204" pitchFamily="34" charset="0"/>
                        </a:rPr>
                        <a:t>OUTERWEAR, MEN'S</a:t>
                      </a:r>
                    </a:p>
                  </a:txBody>
                  <a:tcPr marL="6350" marR="6350" marT="6350" marB="0" anchor="ctr"/>
                </a:tc>
                <a:tc>
                  <a:txBody>
                    <a:bodyPr/>
                    <a:lstStyle/>
                    <a:p>
                      <a:pPr algn="ctr" fontAlgn="b"/>
                      <a:r>
                        <a:rPr lang="en-US" sz="1800" b="1" i="0" u="none" strike="noStrike" dirty="0">
                          <a:solidFill>
                            <a:schemeClr val="tx1"/>
                          </a:solidFill>
                          <a:effectLst/>
                          <a:latin typeface="Calibri" panose="020F0502020204030204" pitchFamily="34" charset="0"/>
                          <a:cs typeface="Calibri" panose="020F0502020204030204" pitchFamily="34" charset="0"/>
                        </a:rPr>
                        <a:t>$268,644,649.57</a:t>
                      </a:r>
                    </a:p>
                  </a:txBody>
                  <a:tcPr marL="6350" marR="6350" marT="6350" marB="0" anchor="ctr"/>
                </a:tc>
                <a:extLst>
                  <a:ext uri="{0D108BD9-81ED-4DB2-BD59-A6C34878D82A}">
                    <a16:rowId xmlns:a16="http://schemas.microsoft.com/office/drawing/2014/main" val="1939647358"/>
                  </a:ext>
                </a:extLst>
              </a:tr>
            </a:tbl>
          </a:graphicData>
        </a:graphic>
      </p:graphicFrame>
      <p:sp>
        <p:nvSpPr>
          <p:cNvPr id="12" name="TextBox 11">
            <a:extLst>
              <a:ext uri="{FF2B5EF4-FFF2-40B4-BE49-F238E27FC236}">
                <a16:creationId xmlns:a16="http://schemas.microsoft.com/office/drawing/2014/main" id="{5FB3FE9A-AADA-48D1-956F-EA0A67B46C63}"/>
              </a:ext>
            </a:extLst>
          </p:cNvPr>
          <p:cNvSpPr txBox="1"/>
          <p:nvPr/>
        </p:nvSpPr>
        <p:spPr>
          <a:xfrm>
            <a:off x="1203960" y="1347896"/>
            <a:ext cx="6448720" cy="307777"/>
          </a:xfrm>
          <a:prstGeom prst="rect">
            <a:avLst/>
          </a:prstGeom>
          <a:noFill/>
        </p:spPr>
        <p:txBody>
          <a:bodyPr wrap="square" rtlCol="0">
            <a:spAutoFit/>
          </a:bodyPr>
          <a:lstStyle/>
          <a:p>
            <a:r>
              <a:rPr lang="en-US" b="1" dirty="0">
                <a:solidFill>
                  <a:srgbClr val="44546A"/>
                </a:solidFill>
              </a:rPr>
              <a:t>FY23 Textiles Top PSC by Federal Award Amount</a:t>
            </a:r>
          </a:p>
        </p:txBody>
      </p:sp>
    </p:spTree>
    <p:extLst>
      <p:ext uri="{BB962C8B-B14F-4D97-AF65-F5344CB8AC3E}">
        <p14:creationId xmlns:p14="http://schemas.microsoft.com/office/powerpoint/2010/main" val="5615203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p:nvPr/>
        </p:nvSpPr>
        <p:spPr>
          <a:xfrm>
            <a:off x="-212058" y="21125"/>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Promote installation/command - community relations</a:t>
            </a:r>
            <a:endParaRPr dirty="0"/>
          </a:p>
        </p:txBody>
      </p:sp>
      <p:sp>
        <p:nvSpPr>
          <p:cNvPr id="112" name="Google Shape;112;p3"/>
          <p:cNvSpPr/>
          <p:nvPr/>
        </p:nvSpPr>
        <p:spPr>
          <a:xfrm rot="-2922022">
            <a:off x="-1553852" y="-133132"/>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113" name="Google Shape;113;p3"/>
          <p:cNvSpPr txBox="1">
            <a:spLocks noGrp="1"/>
          </p:cNvSpPr>
          <p:nvPr>
            <p:ph type="title"/>
          </p:nvPr>
        </p:nvSpPr>
        <p:spPr>
          <a:xfrm>
            <a:off x="838200" y="119657"/>
            <a:ext cx="10515600" cy="170191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33313D"/>
              </a:buClr>
              <a:buSzPts val="4000"/>
              <a:buFont typeface="Calibri"/>
              <a:buNone/>
            </a:pPr>
            <a:r>
              <a:rPr lang="en-US" sz="3200" b="1" dirty="0">
                <a:latin typeface="+mn-lt"/>
              </a:rPr>
              <a:t>Textile (and Furniture) Industry </a:t>
            </a:r>
            <a:br>
              <a:rPr lang="en-US" sz="3200" b="1" dirty="0">
                <a:latin typeface="+mn-lt"/>
              </a:rPr>
            </a:br>
            <a:r>
              <a:rPr lang="en-US" sz="3200" b="1" dirty="0">
                <a:latin typeface="+mn-lt"/>
              </a:rPr>
              <a:t>Product Service Codes (PSCs)</a:t>
            </a:r>
            <a:endParaRPr sz="1200" b="1" dirty="0">
              <a:solidFill>
                <a:schemeClr val="dk1"/>
              </a:solidFill>
              <a:latin typeface="+mn-lt"/>
              <a:ea typeface="Calibri"/>
              <a:cs typeface="Calibri"/>
              <a:sym typeface="Calibri"/>
            </a:endParaRPr>
          </a:p>
        </p:txBody>
      </p:sp>
      <p:sp>
        <p:nvSpPr>
          <p:cNvPr id="114" name="Google Shape;114;p3"/>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cxnSp>
        <p:nvCxnSpPr>
          <p:cNvPr id="116" name="Google Shape;116;p3"/>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117" name="Google Shape;117;p3"/>
          <p:cNvPicPr preferRelativeResize="0"/>
          <p:nvPr/>
        </p:nvPicPr>
        <p:blipFill rotWithShape="1">
          <a:blip r:embed="rId3">
            <a:alphaModFix/>
          </a:blip>
          <a:srcRect/>
          <a:stretch/>
        </p:blipFill>
        <p:spPr>
          <a:xfrm>
            <a:off x="9552365" y="5552301"/>
            <a:ext cx="2427577" cy="1305699"/>
          </a:xfrm>
          <a:prstGeom prst="rect">
            <a:avLst/>
          </a:prstGeom>
          <a:noFill/>
          <a:ln>
            <a:noFill/>
          </a:ln>
        </p:spPr>
      </p:pic>
      <p:pic>
        <p:nvPicPr>
          <p:cNvPr id="118" name="Google Shape;118;p3" descr="Logo, company name&#10;&#10;Description automatically generated"/>
          <p:cNvPicPr preferRelativeResize="0"/>
          <p:nvPr/>
        </p:nvPicPr>
        <p:blipFill rotWithShape="1">
          <a:blip r:embed="rId4">
            <a:alphaModFix/>
          </a:blip>
          <a:srcRect b="26641"/>
          <a:stretch/>
        </p:blipFill>
        <p:spPr>
          <a:xfrm>
            <a:off x="-187280" y="-249607"/>
            <a:ext cx="1825734" cy="1034946"/>
          </a:xfrm>
          <a:prstGeom prst="rect">
            <a:avLst/>
          </a:prstGeom>
          <a:noFill/>
          <a:ln>
            <a:noFill/>
          </a:ln>
        </p:spPr>
      </p:pic>
      <p:graphicFrame>
        <p:nvGraphicFramePr>
          <p:cNvPr id="6" name="Table 5">
            <a:extLst>
              <a:ext uri="{FF2B5EF4-FFF2-40B4-BE49-F238E27FC236}">
                <a16:creationId xmlns:a16="http://schemas.microsoft.com/office/drawing/2014/main" id="{A0907DDF-379C-4F1A-809C-65B250FCDDF5}"/>
              </a:ext>
            </a:extLst>
          </p:cNvPr>
          <p:cNvGraphicFramePr>
            <a:graphicFrameLocks noGrp="1"/>
          </p:cNvGraphicFramePr>
          <p:nvPr>
            <p:extLst>
              <p:ext uri="{D42A27DB-BD31-4B8C-83A1-F6EECF244321}">
                <p14:modId xmlns:p14="http://schemas.microsoft.com/office/powerpoint/2010/main" val="2924170458"/>
              </p:ext>
            </p:extLst>
          </p:nvPr>
        </p:nvGraphicFramePr>
        <p:xfrm>
          <a:off x="1454150" y="1673224"/>
          <a:ext cx="9283700" cy="4164157"/>
        </p:xfrm>
        <a:graphic>
          <a:graphicData uri="http://schemas.openxmlformats.org/drawingml/2006/table">
            <a:tbl>
              <a:tblPr>
                <a:tableStyleId>{0505E3EF-67EA-436B-97B2-0124C06EBD24}</a:tableStyleId>
              </a:tblPr>
              <a:tblGrid>
                <a:gridCol w="469900">
                  <a:extLst>
                    <a:ext uri="{9D8B030D-6E8A-4147-A177-3AD203B41FA5}">
                      <a16:colId xmlns:a16="http://schemas.microsoft.com/office/drawing/2014/main" val="3336243677"/>
                    </a:ext>
                  </a:extLst>
                </a:gridCol>
                <a:gridCol w="4521200">
                  <a:extLst>
                    <a:ext uri="{9D8B030D-6E8A-4147-A177-3AD203B41FA5}">
                      <a16:colId xmlns:a16="http://schemas.microsoft.com/office/drawing/2014/main" val="3527377181"/>
                    </a:ext>
                  </a:extLst>
                </a:gridCol>
                <a:gridCol w="469900">
                  <a:extLst>
                    <a:ext uri="{9D8B030D-6E8A-4147-A177-3AD203B41FA5}">
                      <a16:colId xmlns:a16="http://schemas.microsoft.com/office/drawing/2014/main" val="3407508090"/>
                    </a:ext>
                  </a:extLst>
                </a:gridCol>
                <a:gridCol w="3822700">
                  <a:extLst>
                    <a:ext uri="{9D8B030D-6E8A-4147-A177-3AD203B41FA5}">
                      <a16:colId xmlns:a16="http://schemas.microsoft.com/office/drawing/2014/main" val="4263868962"/>
                    </a:ext>
                  </a:extLst>
                </a:gridCol>
              </a:tblGrid>
              <a:tr h="192310">
                <a:tc>
                  <a:txBody>
                    <a:bodyPr/>
                    <a:lstStyle/>
                    <a:p>
                      <a:pPr algn="ctr" fontAlgn="b"/>
                      <a:r>
                        <a:rPr lang="en-US" sz="1100" b="1" u="none" strike="noStrike" dirty="0">
                          <a:solidFill>
                            <a:schemeClr val="bg1"/>
                          </a:solidFill>
                          <a:effectLst/>
                        </a:rPr>
                        <a:t>PSC</a:t>
                      </a:r>
                      <a:endParaRPr lang="en-US" sz="1100" b="1" i="0" u="none" strike="noStrike" dirty="0">
                        <a:solidFill>
                          <a:schemeClr val="bg1"/>
                        </a:solidFill>
                        <a:effectLst/>
                        <a:latin typeface="Calibri" panose="020F0502020204030204" pitchFamily="34" charset="0"/>
                      </a:endParaRPr>
                    </a:p>
                  </a:txBody>
                  <a:tcPr marL="6350" marR="6350" marT="6350" marB="0" anchor="b">
                    <a:solidFill>
                      <a:srgbClr val="44546A"/>
                    </a:solidFill>
                  </a:tcPr>
                </a:tc>
                <a:tc>
                  <a:txBody>
                    <a:bodyPr/>
                    <a:lstStyle/>
                    <a:p>
                      <a:pPr algn="ctr" fontAlgn="b"/>
                      <a:r>
                        <a:rPr lang="en-US" sz="1100" b="1" u="none" strike="noStrike" dirty="0">
                          <a:solidFill>
                            <a:schemeClr val="bg1"/>
                          </a:solidFill>
                          <a:effectLst/>
                        </a:rPr>
                        <a:t>Description</a:t>
                      </a:r>
                      <a:endParaRPr lang="en-US" sz="1100" b="1" i="0" u="none" strike="noStrike" dirty="0">
                        <a:solidFill>
                          <a:schemeClr val="bg1"/>
                        </a:solidFill>
                        <a:effectLst/>
                        <a:latin typeface="Calibri" panose="020F0502020204030204" pitchFamily="34" charset="0"/>
                      </a:endParaRPr>
                    </a:p>
                  </a:txBody>
                  <a:tcPr marL="6350" marR="6350" marT="6350" marB="0" anchor="b">
                    <a:solidFill>
                      <a:srgbClr val="44546A"/>
                    </a:solidFill>
                  </a:tcPr>
                </a:tc>
                <a:tc>
                  <a:txBody>
                    <a:bodyPr/>
                    <a:lstStyle/>
                    <a:p>
                      <a:pPr algn="ctr" fontAlgn="b"/>
                      <a:r>
                        <a:rPr lang="en-US" sz="1100" b="1" u="none" strike="noStrike" dirty="0">
                          <a:solidFill>
                            <a:schemeClr val="bg1"/>
                          </a:solidFill>
                          <a:effectLst/>
                        </a:rPr>
                        <a:t>PSC</a:t>
                      </a:r>
                      <a:endParaRPr lang="en-US" sz="1100" b="1" i="0" u="none" strike="noStrike" dirty="0">
                        <a:solidFill>
                          <a:schemeClr val="bg1"/>
                        </a:solidFill>
                        <a:effectLst/>
                        <a:latin typeface="Calibri" panose="020F0502020204030204" pitchFamily="34" charset="0"/>
                      </a:endParaRPr>
                    </a:p>
                  </a:txBody>
                  <a:tcPr marL="6350" marR="6350" marT="6350" marB="0" anchor="b">
                    <a:solidFill>
                      <a:srgbClr val="44546A"/>
                    </a:solidFill>
                  </a:tcPr>
                </a:tc>
                <a:tc>
                  <a:txBody>
                    <a:bodyPr/>
                    <a:lstStyle/>
                    <a:p>
                      <a:pPr algn="ctr" fontAlgn="b"/>
                      <a:r>
                        <a:rPr lang="en-US" sz="1100" b="1" u="none" strike="noStrike" dirty="0">
                          <a:solidFill>
                            <a:schemeClr val="bg1"/>
                          </a:solidFill>
                          <a:effectLst/>
                        </a:rPr>
                        <a:t>Description</a:t>
                      </a:r>
                      <a:endParaRPr lang="en-US" sz="1100" b="1" i="0" u="none" strike="noStrike" dirty="0">
                        <a:solidFill>
                          <a:schemeClr val="bg1"/>
                        </a:solidFill>
                        <a:effectLst/>
                        <a:latin typeface="Calibri" panose="020F0502020204030204" pitchFamily="34" charset="0"/>
                      </a:endParaRPr>
                    </a:p>
                  </a:txBody>
                  <a:tcPr marL="6350" marR="6350" marT="6350" marB="0" anchor="b">
                    <a:solidFill>
                      <a:srgbClr val="44546A"/>
                    </a:solidFill>
                  </a:tcPr>
                </a:tc>
                <a:extLst>
                  <a:ext uri="{0D108BD9-81ED-4DB2-BD59-A6C34878D82A}">
                    <a16:rowId xmlns:a16="http://schemas.microsoft.com/office/drawing/2014/main" val="1981307813"/>
                  </a:ext>
                </a:extLst>
              </a:tr>
              <a:tr h="185900">
                <a:tc>
                  <a:txBody>
                    <a:bodyPr/>
                    <a:lstStyle/>
                    <a:p>
                      <a:pPr algn="ctr" fontAlgn="b"/>
                      <a:r>
                        <a:rPr lang="en-US" sz="1100" u="none" strike="noStrike" dirty="0">
                          <a:effectLst/>
                        </a:rPr>
                        <a:t>4240</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SAFETY AND RESCUE EQUIPMENT</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r>
                        <a:rPr lang="en-US" sz="1100" u="none" strike="noStrike" dirty="0">
                          <a:effectLst/>
                        </a:rPr>
                        <a:t>8345</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FLAGS AND PENNANTS</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1949993480"/>
                  </a:ext>
                </a:extLst>
              </a:tr>
              <a:tr h="185900">
                <a:tc>
                  <a:txBody>
                    <a:bodyPr/>
                    <a:lstStyle/>
                    <a:p>
                      <a:pPr algn="ctr" fontAlgn="b"/>
                      <a:r>
                        <a:rPr lang="en-US" sz="1100" u="none" strike="noStrike" dirty="0">
                          <a:effectLst/>
                        </a:rPr>
                        <a:t>4720</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HOSE AND FLEXIBLE TUBING</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r>
                        <a:rPr lang="en-US" sz="1100" u="none" strike="noStrike" dirty="0">
                          <a:effectLst/>
                        </a:rPr>
                        <a:t>8405</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OUTERWEAR, MEN'S</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3274959771"/>
                  </a:ext>
                </a:extLst>
              </a:tr>
              <a:tr h="185900">
                <a:tc>
                  <a:txBody>
                    <a:bodyPr/>
                    <a:lstStyle/>
                    <a:p>
                      <a:pPr algn="ctr" fontAlgn="b"/>
                      <a:r>
                        <a:rPr lang="en-US" sz="1100" u="none" strike="noStrike" dirty="0">
                          <a:effectLst/>
                        </a:rPr>
                        <a:t>6510</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SURGICAL DRESSING MATERIALS</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r>
                        <a:rPr lang="en-US" sz="1100" u="none" strike="noStrike" dirty="0">
                          <a:effectLst/>
                        </a:rPr>
                        <a:t>8410</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OUTERWEAR, WOMEN'S</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2429759503"/>
                  </a:ext>
                </a:extLst>
              </a:tr>
              <a:tr h="185900">
                <a:tc>
                  <a:txBody>
                    <a:bodyPr/>
                    <a:lstStyle/>
                    <a:p>
                      <a:pPr algn="ctr" fontAlgn="b"/>
                      <a:r>
                        <a:rPr lang="en-US" sz="1100" u="none" strike="noStrike" dirty="0">
                          <a:effectLst/>
                        </a:rPr>
                        <a:t>6530</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HOSPITAL FURNITURE, EQUIPMENT, UTENSILS, AND SUPPLIES</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r>
                        <a:rPr lang="en-US" sz="1100" u="none" strike="noStrike" dirty="0">
                          <a:effectLst/>
                        </a:rPr>
                        <a:t>8415</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CLOTHING, SPECIAL PURPOSE</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3523708721"/>
                  </a:ext>
                </a:extLst>
              </a:tr>
              <a:tr h="344876">
                <a:tc>
                  <a:txBody>
                    <a:bodyPr/>
                    <a:lstStyle/>
                    <a:p>
                      <a:pPr algn="ctr" fontAlgn="b"/>
                      <a:r>
                        <a:rPr lang="en-US" sz="1100" u="none" strike="noStrike" dirty="0">
                          <a:effectLst/>
                        </a:rPr>
                        <a:t>6532</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HOSPITAL AND SURGICAL CLOTHING AND RELATED SPECIAL PURPOSE ITEMS</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r>
                        <a:rPr lang="en-US" sz="1100" u="none" strike="noStrike" dirty="0">
                          <a:effectLst/>
                        </a:rPr>
                        <a:t>8420</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UNDERWEAR AND NIGHTWEAR, MEN'S</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290166394"/>
                  </a:ext>
                </a:extLst>
              </a:tr>
              <a:tr h="185900">
                <a:tc>
                  <a:txBody>
                    <a:bodyPr/>
                    <a:lstStyle/>
                    <a:p>
                      <a:pPr algn="ctr" fontAlgn="b"/>
                      <a:r>
                        <a:rPr lang="en-US" sz="1100" u="none" strike="noStrike" dirty="0">
                          <a:effectLst/>
                        </a:rPr>
                        <a:t>7105</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HOUSEHOLD FURNITURE</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r>
                        <a:rPr lang="en-US" sz="1100" u="none" strike="noStrike" dirty="0">
                          <a:effectLst/>
                        </a:rPr>
                        <a:t>8425</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UNDERWEAR AND NIGHTWEAR, WOMEN'S</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2786617277"/>
                  </a:ext>
                </a:extLst>
              </a:tr>
              <a:tr h="185900">
                <a:tc>
                  <a:txBody>
                    <a:bodyPr/>
                    <a:lstStyle/>
                    <a:p>
                      <a:pPr algn="ctr" fontAlgn="b"/>
                      <a:r>
                        <a:rPr lang="en-US" sz="1100" u="none" strike="noStrike" dirty="0">
                          <a:effectLst/>
                        </a:rPr>
                        <a:t>7110</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OFFICE FURNITURE</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r>
                        <a:rPr lang="en-US" sz="1100" u="none" strike="noStrike" dirty="0">
                          <a:effectLst/>
                        </a:rPr>
                        <a:t>8430</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FOOTWEAR, MEN'S</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2310405043"/>
                  </a:ext>
                </a:extLst>
              </a:tr>
              <a:tr h="185900">
                <a:tc>
                  <a:txBody>
                    <a:bodyPr/>
                    <a:lstStyle/>
                    <a:p>
                      <a:pPr algn="ctr" fontAlgn="b"/>
                      <a:r>
                        <a:rPr lang="en-US" sz="1100" u="none" strike="noStrike" dirty="0">
                          <a:effectLst/>
                        </a:rPr>
                        <a:t>7195</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MISCELLANEOUS FURNITURE AND FIXTURES</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r>
                        <a:rPr lang="en-US" sz="1100" u="none" strike="noStrike" dirty="0">
                          <a:effectLst/>
                        </a:rPr>
                        <a:t>8435</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FOOTWEAR, WOMEN'S</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3654510219"/>
                  </a:ext>
                </a:extLst>
              </a:tr>
              <a:tr h="344876">
                <a:tc>
                  <a:txBody>
                    <a:bodyPr/>
                    <a:lstStyle/>
                    <a:p>
                      <a:pPr algn="ctr" fontAlgn="b"/>
                      <a:r>
                        <a:rPr lang="en-US" sz="1100" u="none" strike="noStrike" dirty="0">
                          <a:effectLst/>
                        </a:rPr>
                        <a:t>7210</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HOUSEHOLD FURNISHINGS</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r>
                        <a:rPr lang="en-US" sz="1100" u="none" strike="noStrike" dirty="0">
                          <a:effectLst/>
                        </a:rPr>
                        <a:t>8440</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HOSIERY, HANDWEAR, AND CLOTHING ACCESSORIES, MEN'S</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2786298983"/>
                  </a:ext>
                </a:extLst>
              </a:tr>
              <a:tr h="344876">
                <a:tc>
                  <a:txBody>
                    <a:bodyPr/>
                    <a:lstStyle/>
                    <a:p>
                      <a:pPr algn="ctr" fontAlgn="b"/>
                      <a:r>
                        <a:rPr lang="en-US" sz="1100" u="none" strike="noStrike" dirty="0">
                          <a:effectLst/>
                        </a:rPr>
                        <a:t>8105</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BAGS AND SACKS</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r>
                        <a:rPr lang="en-US" sz="1100" u="none" strike="noStrike" dirty="0">
                          <a:effectLst/>
                        </a:rPr>
                        <a:t>8445</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HOSIERY, HANDWEAR, AND CLOTHING ACCESSORIES, WOMEN'S</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1643926629"/>
                  </a:ext>
                </a:extLst>
              </a:tr>
              <a:tr h="344876">
                <a:tc>
                  <a:txBody>
                    <a:bodyPr/>
                    <a:lstStyle/>
                    <a:p>
                      <a:pPr algn="ctr" fontAlgn="b"/>
                      <a:r>
                        <a:rPr lang="en-US" sz="1100" u="none" strike="noStrike" dirty="0">
                          <a:effectLst/>
                        </a:rPr>
                        <a:t>8305</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TEXTILE FABRICS</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r>
                        <a:rPr lang="en-US" sz="1100" u="none" strike="noStrike" dirty="0">
                          <a:effectLst/>
                        </a:rPr>
                        <a:t>8450</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CHILDREN'S AND INFANTS' APPAREL AND ACCESSORIES</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3759428587"/>
                  </a:ext>
                </a:extLst>
              </a:tr>
              <a:tr h="185900">
                <a:tc>
                  <a:txBody>
                    <a:bodyPr/>
                    <a:lstStyle/>
                    <a:p>
                      <a:pPr algn="ctr" fontAlgn="b"/>
                      <a:r>
                        <a:rPr lang="en-US" sz="1100" u="none" strike="noStrike" dirty="0">
                          <a:effectLst/>
                        </a:rPr>
                        <a:t>8310</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YARN AND THREAD</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r>
                        <a:rPr lang="en-US" sz="1100" u="none" strike="noStrike" dirty="0">
                          <a:effectLst/>
                        </a:rPr>
                        <a:t>8455</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BADGES AND INSIGNIA</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1224279270"/>
                  </a:ext>
                </a:extLst>
              </a:tr>
              <a:tr h="185900">
                <a:tc>
                  <a:txBody>
                    <a:bodyPr/>
                    <a:lstStyle/>
                    <a:p>
                      <a:pPr algn="ctr" fontAlgn="b"/>
                      <a:r>
                        <a:rPr lang="en-US" sz="1100" u="none" strike="noStrike" dirty="0">
                          <a:effectLst/>
                        </a:rPr>
                        <a:t>8315</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NOTIONS AND APPAREL FINDINGS</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r>
                        <a:rPr lang="en-US" sz="1100" u="none" strike="noStrike" dirty="0">
                          <a:effectLst/>
                        </a:rPr>
                        <a:t>8460</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LUGGAGE</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1536757306"/>
                  </a:ext>
                </a:extLst>
              </a:tr>
              <a:tr h="185900">
                <a:tc>
                  <a:txBody>
                    <a:bodyPr/>
                    <a:lstStyle/>
                    <a:p>
                      <a:pPr algn="ctr" fontAlgn="b"/>
                      <a:r>
                        <a:rPr lang="en-US" sz="1100" u="none" strike="noStrike" dirty="0">
                          <a:effectLst/>
                        </a:rPr>
                        <a:t>8320</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PADDING AND STUFFING MATERIALS</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r>
                        <a:rPr lang="en-US" sz="1100" u="none" strike="noStrike" dirty="0">
                          <a:effectLst/>
                        </a:rPr>
                        <a:t>8465</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INDIVIDUAL EQUIPMENT</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2474920609"/>
                  </a:ext>
                </a:extLst>
              </a:tr>
              <a:tr h="185900">
                <a:tc>
                  <a:txBody>
                    <a:bodyPr/>
                    <a:lstStyle/>
                    <a:p>
                      <a:pPr algn="ctr" fontAlgn="b"/>
                      <a:r>
                        <a:rPr lang="en-US" sz="1100" u="none" strike="noStrike" dirty="0">
                          <a:effectLst/>
                        </a:rPr>
                        <a:t>8325</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FUR MATERIALS</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r>
                        <a:rPr lang="en-US" sz="1100" u="none" strike="noStrike" dirty="0">
                          <a:effectLst/>
                        </a:rPr>
                        <a:t>8470</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ARMOR, PERSONAL</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4022378493"/>
                  </a:ext>
                </a:extLst>
              </a:tr>
              <a:tr h="185900">
                <a:tc>
                  <a:txBody>
                    <a:bodyPr/>
                    <a:lstStyle/>
                    <a:p>
                      <a:pPr algn="ctr" fontAlgn="b"/>
                      <a:r>
                        <a:rPr lang="en-US" sz="1100" u="none" strike="noStrike" dirty="0">
                          <a:effectLst/>
                        </a:rPr>
                        <a:t>8330</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LEATHER</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r>
                        <a:rPr lang="en-US" sz="1100" u="none" strike="noStrike" dirty="0">
                          <a:effectLst/>
                        </a:rPr>
                        <a:t>8475</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SPECIALIZED FLIGHT CLOTHING AND ACCESSORIES</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4108980293"/>
                  </a:ext>
                </a:extLst>
              </a:tr>
              <a:tr h="185900">
                <a:tc>
                  <a:txBody>
                    <a:bodyPr/>
                    <a:lstStyle/>
                    <a:p>
                      <a:pPr algn="ctr" fontAlgn="b"/>
                      <a:r>
                        <a:rPr lang="en-US" sz="1100" u="none" strike="noStrike" dirty="0">
                          <a:effectLst/>
                        </a:rPr>
                        <a:t>8335</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SHOE FINDINGS AND SOLING MATERIALS</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r>
                        <a:rPr lang="en-US" sz="1100" u="none" strike="noStrike" dirty="0">
                          <a:effectLst/>
                        </a:rPr>
                        <a:t>9410</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CRUDE GRADES OF PLANT MATERIALS</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3533990637"/>
                  </a:ext>
                </a:extLst>
              </a:tr>
              <a:tr h="175643">
                <a:tc>
                  <a:txBody>
                    <a:bodyPr/>
                    <a:lstStyle/>
                    <a:p>
                      <a:pPr algn="ctr" fontAlgn="b"/>
                      <a:r>
                        <a:rPr lang="en-US" sz="1100" u="none" strike="noStrike" dirty="0">
                          <a:effectLst/>
                        </a:rPr>
                        <a:t>8340</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TENTS AND TARPAULINS</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r>
                        <a:rPr lang="en-US" sz="1100" u="none" strike="noStrike" dirty="0">
                          <a:effectLst/>
                        </a:rPr>
                        <a:t>9420</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l" fontAlgn="b"/>
                      <a:r>
                        <a:rPr lang="en-US" sz="1100" u="none" strike="noStrike" dirty="0">
                          <a:effectLst/>
                        </a:rPr>
                        <a:t>FIBERS: VEGETABLE, ANIMAL, AND SYNTHETIC</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811801482"/>
                  </a:ext>
                </a:extLst>
              </a:tr>
            </a:tbl>
          </a:graphicData>
        </a:graphic>
      </p:graphicFrame>
    </p:spTree>
    <p:extLst>
      <p:ext uri="{BB962C8B-B14F-4D97-AF65-F5344CB8AC3E}">
        <p14:creationId xmlns:p14="http://schemas.microsoft.com/office/powerpoint/2010/main" val="283311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pic>
        <p:nvPicPr>
          <p:cNvPr id="793" name="Google Shape;793;p67"/>
          <p:cNvPicPr preferRelativeResize="0"/>
          <p:nvPr/>
        </p:nvPicPr>
        <p:blipFill rotWithShape="1">
          <a:blip r:embed="rId3">
            <a:alphaModFix/>
          </a:blip>
          <a:srcRect/>
          <a:stretch/>
        </p:blipFill>
        <p:spPr>
          <a:xfrm>
            <a:off x="0" y="1"/>
            <a:ext cx="12192000" cy="68579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7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installation/command - community relations</a:t>
            </a:r>
            <a:endParaRPr dirty="0"/>
          </a:p>
        </p:txBody>
      </p:sp>
      <p:sp>
        <p:nvSpPr>
          <p:cNvPr id="823" name="Google Shape;823;p70"/>
          <p:cNvSpPr/>
          <p:nvPr/>
        </p:nvSpPr>
        <p:spPr>
          <a:xfrm rot="-2922022">
            <a:off x="-1328609" y="-1316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824" name="Google Shape;824;p70"/>
          <p:cNvSpPr txBox="1">
            <a:spLocks noGrp="1"/>
          </p:cNvSpPr>
          <p:nvPr>
            <p:ph type="title"/>
          </p:nvPr>
        </p:nvSpPr>
        <p:spPr>
          <a:xfrm>
            <a:off x="1568523" y="1278574"/>
            <a:ext cx="10074532" cy="100188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33313D"/>
              </a:buClr>
              <a:buSzPts val="4000"/>
              <a:buFont typeface="Calibri"/>
              <a:buNone/>
            </a:pPr>
            <a:r>
              <a:rPr lang="en-US" b="1" dirty="0">
                <a:solidFill>
                  <a:schemeClr val="dk1"/>
                </a:solidFill>
                <a:latin typeface="Calibri"/>
                <a:ea typeface="Calibri"/>
                <a:cs typeface="Calibri"/>
                <a:sym typeface="Calibri"/>
              </a:rPr>
              <a:t>SAM Contract Opportunity Notices</a:t>
            </a:r>
            <a:br>
              <a:rPr lang="en-US" b="1" dirty="0"/>
            </a:br>
            <a:r>
              <a:rPr lang="en-US" b="1" dirty="0">
                <a:solidFill>
                  <a:schemeClr val="dk1"/>
                </a:solidFill>
                <a:latin typeface="Calibri"/>
                <a:ea typeface="Calibri"/>
                <a:cs typeface="Calibri"/>
                <a:sym typeface="Calibri"/>
              </a:rPr>
              <a:t> </a:t>
            </a:r>
            <a:r>
              <a:rPr lang="en-US" sz="3600" b="1" dirty="0">
                <a:solidFill>
                  <a:schemeClr val="dk1"/>
                </a:solidFill>
                <a:latin typeface="Calibri"/>
                <a:ea typeface="Calibri"/>
                <a:cs typeface="Calibri"/>
                <a:sym typeface="Calibri"/>
              </a:rPr>
              <a:t>Types of Opportunities</a:t>
            </a:r>
            <a:endParaRPr sz="3600" b="1" dirty="0">
              <a:solidFill>
                <a:schemeClr val="dk1"/>
              </a:solidFill>
              <a:latin typeface="Calibri"/>
              <a:ea typeface="Calibri"/>
              <a:cs typeface="Calibri"/>
              <a:sym typeface="Calibri"/>
            </a:endParaRPr>
          </a:p>
        </p:txBody>
      </p:sp>
      <p:sp>
        <p:nvSpPr>
          <p:cNvPr id="825" name="Google Shape;825;p70"/>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826" name="Google Shape;826;p70"/>
          <p:cNvSpPr txBox="1">
            <a:spLocks noGrp="1"/>
          </p:cNvSpPr>
          <p:nvPr>
            <p:ph type="body" idx="1"/>
          </p:nvPr>
        </p:nvSpPr>
        <p:spPr>
          <a:xfrm>
            <a:off x="1192705" y="1624813"/>
            <a:ext cx="9573448" cy="3328776"/>
          </a:xfrm>
          <a:prstGeom prst="rect">
            <a:avLst/>
          </a:prstGeom>
          <a:noFill/>
          <a:ln>
            <a:noFill/>
          </a:ln>
        </p:spPr>
        <p:txBody>
          <a:bodyPr spcFirstLastPara="1" wrap="square" lIns="91425" tIns="45700" rIns="91425" bIns="45700" anchor="ctr" anchorCtr="0">
            <a:normAutofit/>
          </a:bodyPr>
          <a:lstStyle/>
          <a:p>
            <a:pPr marL="12700" marR="5080" lvl="0" indent="0" algn="l" rtl="0">
              <a:lnSpc>
                <a:spcPct val="100000"/>
              </a:lnSpc>
              <a:spcBef>
                <a:spcPts val="100"/>
              </a:spcBef>
              <a:spcAft>
                <a:spcPts val="0"/>
              </a:spcAft>
              <a:buClr>
                <a:srgbClr val="73777A"/>
              </a:buClr>
              <a:buSzPts val="1641"/>
              <a:buNone/>
            </a:pPr>
            <a:r>
              <a:rPr lang="en-US" dirty="0">
                <a:solidFill>
                  <a:schemeClr val="accent1"/>
                </a:solidFill>
              </a:rPr>
              <a:t>Reference</a:t>
            </a:r>
            <a:endParaRPr dirty="0">
              <a:solidFill>
                <a:schemeClr val="accent1"/>
              </a:solidFill>
            </a:endParaRPr>
          </a:p>
          <a:p>
            <a:pPr marL="332105" marR="5080" lvl="0" indent="-319405" algn="l" rtl="0">
              <a:lnSpc>
                <a:spcPct val="100000"/>
              </a:lnSpc>
              <a:spcBef>
                <a:spcPts val="100"/>
              </a:spcBef>
              <a:spcAft>
                <a:spcPts val="0"/>
              </a:spcAft>
              <a:buClr>
                <a:srgbClr val="73777A"/>
              </a:buClr>
              <a:buSzPts val="1641"/>
              <a:buFont typeface="Noto Sans Symbols"/>
              <a:buChar char="□"/>
            </a:pPr>
            <a:r>
              <a:rPr lang="en-US" dirty="0">
                <a:hlinkClick r:id="rId3"/>
              </a:rPr>
              <a:t>SAM Contract Opportunity Notice Types</a:t>
            </a:r>
            <a:endParaRPr dirty="0"/>
          </a:p>
        </p:txBody>
      </p:sp>
      <p:cxnSp>
        <p:nvCxnSpPr>
          <p:cNvPr id="827" name="Google Shape;827;p70"/>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828" name="Google Shape;828;p70"/>
          <p:cNvPicPr preferRelativeResize="0"/>
          <p:nvPr/>
        </p:nvPicPr>
        <p:blipFill rotWithShape="1">
          <a:blip r:embed="rId4">
            <a:alphaModFix/>
          </a:blip>
          <a:srcRect/>
          <a:stretch/>
        </p:blipFill>
        <p:spPr>
          <a:xfrm>
            <a:off x="9552365" y="5552301"/>
            <a:ext cx="2427577" cy="1305699"/>
          </a:xfrm>
          <a:prstGeom prst="rect">
            <a:avLst/>
          </a:prstGeom>
          <a:noFill/>
          <a:ln>
            <a:noFill/>
          </a:ln>
        </p:spPr>
      </p:pic>
      <p:pic>
        <p:nvPicPr>
          <p:cNvPr id="829" name="Google Shape;829;p70" descr="Logo, company name&#10;&#10;Description automatically generated"/>
          <p:cNvPicPr preferRelativeResize="0"/>
          <p:nvPr/>
        </p:nvPicPr>
        <p:blipFill rotWithShape="1">
          <a:blip r:embed="rId5">
            <a:alphaModFix/>
          </a:blip>
          <a:srcRect b="26641"/>
          <a:stretch/>
        </p:blipFill>
        <p:spPr>
          <a:xfrm>
            <a:off x="0" y="-207634"/>
            <a:ext cx="1825734" cy="1034946"/>
          </a:xfrm>
          <a:prstGeom prst="rect">
            <a:avLst/>
          </a:prstGeom>
          <a:noFill/>
          <a:ln>
            <a:noFill/>
          </a:ln>
        </p:spPr>
      </p:pic>
    </p:spTree>
    <p:extLst>
      <p:ext uri="{BB962C8B-B14F-4D97-AF65-F5344CB8AC3E}">
        <p14:creationId xmlns:p14="http://schemas.microsoft.com/office/powerpoint/2010/main" val="2325046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512DF-5B57-469E-85D9-0AB00C70F3EF}"/>
              </a:ext>
            </a:extLst>
          </p:cNvPr>
          <p:cNvSpPr>
            <a:spLocks noGrp="1"/>
          </p:cNvSpPr>
          <p:nvPr>
            <p:ph type="title"/>
          </p:nvPr>
        </p:nvSpPr>
        <p:spPr>
          <a:xfrm>
            <a:off x="1825734" y="559024"/>
            <a:ext cx="7998490" cy="1279261"/>
          </a:xfrm>
        </p:spPr>
        <p:txBody>
          <a:bodyPr anchor="ctr">
            <a:noAutofit/>
          </a:bodyPr>
          <a:lstStyle/>
          <a:p>
            <a:r>
              <a:rPr lang="en-US" sz="4000" b="1" dirty="0">
                <a:latin typeface="+mn-lt"/>
              </a:rPr>
              <a:t>Federal Textiles Opportunities</a:t>
            </a:r>
          </a:p>
        </p:txBody>
      </p:sp>
      <p:sp>
        <p:nvSpPr>
          <p:cNvPr id="4" name="Text Placeholder 3">
            <a:extLst>
              <a:ext uri="{FF2B5EF4-FFF2-40B4-BE49-F238E27FC236}">
                <a16:creationId xmlns:a16="http://schemas.microsoft.com/office/drawing/2014/main" id="{727B611F-2B8F-4706-9A42-2AABB2804EA3}"/>
              </a:ext>
            </a:extLst>
          </p:cNvPr>
          <p:cNvSpPr>
            <a:spLocks noGrp="1"/>
          </p:cNvSpPr>
          <p:nvPr>
            <p:ph type="body" sz="half" idx="2"/>
          </p:nvPr>
        </p:nvSpPr>
        <p:spPr>
          <a:xfrm>
            <a:off x="912867" y="1838285"/>
            <a:ext cx="5256212" cy="4156363"/>
          </a:xfrm>
        </p:spPr>
        <p:txBody>
          <a:bodyPr>
            <a:normAutofit fontScale="92500" lnSpcReduction="20000"/>
          </a:bodyPr>
          <a:lstStyle/>
          <a:p>
            <a:pPr marL="342900" indent="-342900">
              <a:buFont typeface="Arial" panose="020B0604020202020204" pitchFamily="34" charset="0"/>
              <a:buChar char="•"/>
            </a:pPr>
            <a:r>
              <a:rPr lang="en-US" sz="2800" b="1" dirty="0"/>
              <a:t>FY 23 – Over 5000 </a:t>
            </a:r>
            <a:r>
              <a:rPr lang="en-US" sz="2800" dirty="0"/>
              <a:t>Solicitations for all Textiles to include bedding and furniture</a:t>
            </a:r>
          </a:p>
          <a:p>
            <a:pPr marL="342900" indent="-342900">
              <a:buFont typeface="Arial" panose="020B0604020202020204" pitchFamily="34" charset="0"/>
              <a:buChar char="•"/>
            </a:pPr>
            <a:r>
              <a:rPr lang="en-US" sz="2800" dirty="0"/>
              <a:t>FY23, NC business were awarded</a:t>
            </a:r>
            <a:r>
              <a:rPr lang="en-US" sz="2800" b="1" dirty="0"/>
              <a:t> </a:t>
            </a:r>
            <a:r>
              <a:rPr lang="en-US" sz="2800" b="1" dirty="0">
                <a:solidFill>
                  <a:srgbClr val="290AFF"/>
                </a:solidFill>
              </a:rPr>
              <a:t>4.8%</a:t>
            </a:r>
            <a:r>
              <a:rPr lang="en-US" sz="2800" b="1" dirty="0"/>
              <a:t> </a:t>
            </a:r>
            <a:r>
              <a:rPr lang="en-US" sz="2800" dirty="0"/>
              <a:t>of federal textiles purchase dollars* </a:t>
            </a:r>
            <a:r>
              <a:rPr lang="en-US" sz="2800" b="1" dirty="0"/>
              <a:t>- </a:t>
            </a:r>
            <a:r>
              <a:rPr lang="en-US" sz="2800" b="1" dirty="0">
                <a:solidFill>
                  <a:srgbClr val="290AFF"/>
                </a:solidFill>
              </a:rPr>
              <a:t>7</a:t>
            </a:r>
            <a:r>
              <a:rPr lang="en-US" sz="2800" b="1" baseline="30000" dirty="0">
                <a:solidFill>
                  <a:srgbClr val="290AFF"/>
                </a:solidFill>
              </a:rPr>
              <a:t>th</a:t>
            </a:r>
            <a:r>
              <a:rPr lang="en-US" sz="2800" b="1" dirty="0">
                <a:solidFill>
                  <a:srgbClr val="290AFF"/>
                </a:solidFill>
              </a:rPr>
              <a:t> in US </a:t>
            </a:r>
          </a:p>
          <a:p>
            <a:pPr marL="342900" indent="-342900">
              <a:buFont typeface="Arial" panose="020B0604020202020204" pitchFamily="34" charset="0"/>
              <a:buChar char="•"/>
            </a:pPr>
            <a:r>
              <a:rPr lang="en-US" sz="2800" dirty="0"/>
              <a:t>Top 6: FL, VA, KY, CA, TN, PR</a:t>
            </a:r>
          </a:p>
          <a:p>
            <a:pPr marL="342900" indent="-342900">
              <a:buFont typeface="Arial" panose="020B0604020202020204" pitchFamily="34" charset="0"/>
              <a:buChar char="•"/>
            </a:pPr>
            <a:r>
              <a:rPr lang="en-US" sz="2800" b="1" dirty="0">
                <a:solidFill>
                  <a:srgbClr val="290AFF"/>
                </a:solidFill>
              </a:rPr>
              <a:t>DoD conce</a:t>
            </a:r>
            <a:r>
              <a:rPr lang="en-US" sz="2800" dirty="0">
                <a:solidFill>
                  <a:srgbClr val="290AFF"/>
                </a:solidFill>
              </a:rPr>
              <a:t>rn </a:t>
            </a:r>
            <a:r>
              <a:rPr lang="en-US" sz="2800" dirty="0"/>
              <a:t>- shrinking textile industrial base</a:t>
            </a:r>
          </a:p>
          <a:p>
            <a:pPr marL="342900" indent="-342900">
              <a:buFont typeface="Arial" panose="020B0604020202020204" pitchFamily="34" charset="0"/>
              <a:buChar char="•"/>
            </a:pPr>
            <a:r>
              <a:rPr lang="en-US" sz="2800" dirty="0"/>
              <a:t>Some supply chains are “one deep” </a:t>
            </a:r>
          </a:p>
          <a:p>
            <a:pPr algn="ctr"/>
            <a:endParaRPr lang="en-US" sz="2000" dirty="0"/>
          </a:p>
        </p:txBody>
      </p:sp>
      <p:pic>
        <p:nvPicPr>
          <p:cNvPr id="1026" name="Picture 2" descr="How To Recognise Business Opportunities That Fit You">
            <a:extLst>
              <a:ext uri="{FF2B5EF4-FFF2-40B4-BE49-F238E27FC236}">
                <a16:creationId xmlns:a16="http://schemas.microsoft.com/office/drawing/2014/main" id="{88919919-A5FC-42C0-BB0D-6BEB4DCB0FA4}"/>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812" r="1812"/>
          <a:stretch>
            <a:fillRect/>
          </a:stretch>
        </p:blipFill>
        <p:spPr bwMode="auto">
          <a:xfrm>
            <a:off x="6546197" y="1534338"/>
            <a:ext cx="5379884" cy="4156364"/>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12;p3">
            <a:extLst>
              <a:ext uri="{FF2B5EF4-FFF2-40B4-BE49-F238E27FC236}">
                <a16:creationId xmlns:a16="http://schemas.microsoft.com/office/drawing/2014/main" id="{FCB9583B-9BDF-4800-8575-464608587EF4}"/>
              </a:ext>
            </a:extLst>
          </p:cNvPr>
          <p:cNvSpPr/>
          <p:nvPr/>
        </p:nvSpPr>
        <p:spPr>
          <a:xfrm rot="-2922022">
            <a:off x="-1320836" y="-13515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pic>
        <p:nvPicPr>
          <p:cNvPr id="7" name="Google Shape;118;p3" descr="Logo, company name&#10;&#10;Description automatically generated">
            <a:extLst>
              <a:ext uri="{FF2B5EF4-FFF2-40B4-BE49-F238E27FC236}">
                <a16:creationId xmlns:a16="http://schemas.microsoft.com/office/drawing/2014/main" id="{AA9CB68D-33C6-489A-B435-5CA0E8755A7D}"/>
              </a:ext>
            </a:extLst>
          </p:cNvPr>
          <p:cNvPicPr preferRelativeResize="0"/>
          <p:nvPr/>
        </p:nvPicPr>
        <p:blipFill rotWithShape="1">
          <a:blip r:embed="rId4">
            <a:alphaModFix/>
          </a:blip>
          <a:srcRect b="26641"/>
          <a:stretch/>
        </p:blipFill>
        <p:spPr>
          <a:xfrm>
            <a:off x="0" y="-207634"/>
            <a:ext cx="1825734" cy="1034946"/>
          </a:xfrm>
          <a:prstGeom prst="rect">
            <a:avLst/>
          </a:prstGeom>
          <a:noFill/>
          <a:ln>
            <a:noFill/>
          </a:ln>
        </p:spPr>
      </p:pic>
      <p:sp>
        <p:nvSpPr>
          <p:cNvPr id="8" name="Google Shape;114;p3">
            <a:extLst>
              <a:ext uri="{FF2B5EF4-FFF2-40B4-BE49-F238E27FC236}">
                <a16:creationId xmlns:a16="http://schemas.microsoft.com/office/drawing/2014/main" id="{303B7902-5011-41E7-919F-F28140F514BD}"/>
              </a:ext>
            </a:extLst>
          </p:cNvPr>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pic>
        <p:nvPicPr>
          <p:cNvPr id="9" name="Google Shape;117;p3">
            <a:extLst>
              <a:ext uri="{FF2B5EF4-FFF2-40B4-BE49-F238E27FC236}">
                <a16:creationId xmlns:a16="http://schemas.microsoft.com/office/drawing/2014/main" id="{8B9FCF79-E805-40BC-BD60-A8F0D235E4C4}"/>
              </a:ext>
            </a:extLst>
          </p:cNvPr>
          <p:cNvPicPr preferRelativeResize="0"/>
          <p:nvPr/>
        </p:nvPicPr>
        <p:blipFill rotWithShape="1">
          <a:blip r:embed="rId5">
            <a:alphaModFix/>
          </a:blip>
          <a:srcRect/>
          <a:stretch/>
        </p:blipFill>
        <p:spPr>
          <a:xfrm>
            <a:off x="9552365" y="5552301"/>
            <a:ext cx="2427577" cy="1305699"/>
          </a:xfrm>
          <a:prstGeom prst="rect">
            <a:avLst/>
          </a:prstGeom>
          <a:noFill/>
          <a:ln>
            <a:noFill/>
          </a:ln>
        </p:spPr>
      </p:pic>
    </p:spTree>
    <p:extLst>
      <p:ext uri="{BB962C8B-B14F-4D97-AF65-F5344CB8AC3E}">
        <p14:creationId xmlns:p14="http://schemas.microsoft.com/office/powerpoint/2010/main" val="3860390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7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installation/command - community relations</a:t>
            </a:r>
            <a:endParaRPr dirty="0"/>
          </a:p>
        </p:txBody>
      </p:sp>
      <p:sp>
        <p:nvSpPr>
          <p:cNvPr id="823" name="Google Shape;823;p70"/>
          <p:cNvSpPr/>
          <p:nvPr/>
        </p:nvSpPr>
        <p:spPr>
          <a:xfrm rot="-2922022">
            <a:off x="-1328609" y="-1316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824" name="Google Shape;824;p70"/>
          <p:cNvSpPr txBox="1">
            <a:spLocks noGrp="1"/>
          </p:cNvSpPr>
          <p:nvPr>
            <p:ph type="title"/>
          </p:nvPr>
        </p:nvSpPr>
        <p:spPr>
          <a:xfrm>
            <a:off x="1884326" y="685799"/>
            <a:ext cx="10074532" cy="100188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33313D"/>
              </a:buClr>
              <a:buSzPts val="4000"/>
              <a:buFont typeface="Calibri"/>
              <a:buNone/>
            </a:pPr>
            <a:r>
              <a:rPr lang="en-US" sz="4000" b="1" dirty="0">
                <a:solidFill>
                  <a:schemeClr val="dk1"/>
                </a:solidFill>
                <a:latin typeface="Calibri"/>
                <a:ea typeface="Calibri"/>
                <a:cs typeface="Calibri"/>
                <a:sym typeface="Calibri"/>
              </a:rPr>
              <a:t>Sources Sought</a:t>
            </a:r>
            <a:endParaRPr sz="4000" b="1" dirty="0">
              <a:solidFill>
                <a:schemeClr val="dk1"/>
              </a:solidFill>
              <a:latin typeface="Calibri"/>
              <a:ea typeface="Calibri"/>
              <a:cs typeface="Calibri"/>
              <a:sym typeface="Calibri"/>
            </a:endParaRPr>
          </a:p>
        </p:txBody>
      </p:sp>
      <p:sp>
        <p:nvSpPr>
          <p:cNvPr id="825" name="Google Shape;825;p70"/>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826" name="Google Shape;826;p70"/>
          <p:cNvSpPr txBox="1">
            <a:spLocks noGrp="1"/>
          </p:cNvSpPr>
          <p:nvPr>
            <p:ph type="body" idx="1"/>
          </p:nvPr>
        </p:nvSpPr>
        <p:spPr>
          <a:xfrm>
            <a:off x="1192705" y="1624813"/>
            <a:ext cx="9573448" cy="3328776"/>
          </a:xfrm>
          <a:prstGeom prst="rect">
            <a:avLst/>
          </a:prstGeom>
          <a:noFill/>
          <a:ln>
            <a:noFill/>
          </a:ln>
        </p:spPr>
        <p:txBody>
          <a:bodyPr spcFirstLastPara="1" wrap="square" lIns="91425" tIns="45700" rIns="91425" bIns="45700" anchor="ctr" anchorCtr="0">
            <a:normAutofit/>
          </a:bodyPr>
          <a:lstStyle/>
          <a:p>
            <a:pPr marL="12700" marR="5080" lvl="0" indent="0" algn="l" rtl="0">
              <a:lnSpc>
                <a:spcPct val="100000"/>
              </a:lnSpc>
              <a:spcBef>
                <a:spcPts val="100"/>
              </a:spcBef>
              <a:spcAft>
                <a:spcPts val="0"/>
              </a:spcAft>
              <a:buClr>
                <a:srgbClr val="73777A"/>
              </a:buClr>
              <a:buSzPts val="1641"/>
              <a:buNone/>
            </a:pPr>
            <a:endParaRPr b="1" dirty="0">
              <a:solidFill>
                <a:schemeClr val="accent1"/>
              </a:solidFill>
            </a:endParaRPr>
          </a:p>
          <a:p>
            <a:pPr marL="469900" marR="5080" lvl="0" indent="-457200" algn="l" rtl="0">
              <a:lnSpc>
                <a:spcPct val="100000"/>
              </a:lnSpc>
              <a:spcBef>
                <a:spcPts val="100"/>
              </a:spcBef>
              <a:spcAft>
                <a:spcPts val="0"/>
              </a:spcAft>
              <a:buClr>
                <a:srgbClr val="73777A"/>
              </a:buClr>
              <a:buSzPts val="1641"/>
              <a:buFont typeface="Arial" panose="020B0604020202020204" pitchFamily="34" charset="0"/>
              <a:buChar char="•"/>
            </a:pPr>
            <a:r>
              <a:rPr lang="en-US" dirty="0"/>
              <a:t>A request for information (RFI), or a </a:t>
            </a:r>
            <a:r>
              <a:rPr lang="en-US" dirty="0">
                <a:solidFill>
                  <a:srgbClr val="290AFF"/>
                </a:solidFill>
              </a:rPr>
              <a:t>solicitation of interest </a:t>
            </a:r>
          </a:p>
          <a:p>
            <a:pPr marL="469900" marR="5080" indent="-457200">
              <a:lnSpc>
                <a:spcPct val="100000"/>
              </a:lnSpc>
              <a:spcBef>
                <a:spcPts val="100"/>
              </a:spcBef>
              <a:buClr>
                <a:srgbClr val="73777A"/>
              </a:buClr>
              <a:buSzPts val="1641"/>
            </a:pPr>
            <a:r>
              <a:rPr lang="en-US" dirty="0"/>
              <a:t>Helps an agency understand the interests and capabilities of businesses that would submit proposals for a future contract</a:t>
            </a:r>
          </a:p>
          <a:p>
            <a:pPr marL="469900" marR="5080" indent="-457200">
              <a:lnSpc>
                <a:spcPct val="100000"/>
              </a:lnSpc>
              <a:spcBef>
                <a:spcPts val="100"/>
              </a:spcBef>
              <a:buClr>
                <a:srgbClr val="73777A"/>
              </a:buClr>
              <a:buSzPts val="1641"/>
            </a:pPr>
            <a:r>
              <a:rPr lang="en-US" dirty="0"/>
              <a:t>May or may not be followed by a solicitation</a:t>
            </a:r>
          </a:p>
          <a:p>
            <a:pPr marL="469900" marR="5080" lvl="0" indent="-457200" algn="l" rtl="0">
              <a:lnSpc>
                <a:spcPct val="100000"/>
              </a:lnSpc>
              <a:spcBef>
                <a:spcPts val="100"/>
              </a:spcBef>
              <a:spcAft>
                <a:spcPts val="0"/>
              </a:spcAft>
              <a:buClr>
                <a:srgbClr val="73777A"/>
              </a:buClr>
              <a:buSzPts val="1641"/>
              <a:buFont typeface="Arial" panose="020B0604020202020204" pitchFamily="34" charset="0"/>
              <a:buChar char="•"/>
            </a:pPr>
            <a:r>
              <a:rPr lang="en-US" dirty="0"/>
              <a:t>Very </a:t>
            </a:r>
            <a:r>
              <a:rPr lang="en-US" dirty="0">
                <a:solidFill>
                  <a:srgbClr val="290AFF"/>
                </a:solidFill>
              </a:rPr>
              <a:t>important to respond </a:t>
            </a:r>
            <a:r>
              <a:rPr lang="en-US" dirty="0"/>
              <a:t>- the government is trying to determine a vendor source</a:t>
            </a:r>
            <a:endParaRPr dirty="0"/>
          </a:p>
        </p:txBody>
      </p:sp>
      <p:cxnSp>
        <p:nvCxnSpPr>
          <p:cNvPr id="827" name="Google Shape;827;p70"/>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828" name="Google Shape;828;p70"/>
          <p:cNvPicPr preferRelativeResize="0"/>
          <p:nvPr/>
        </p:nvPicPr>
        <p:blipFill rotWithShape="1">
          <a:blip r:embed="rId3">
            <a:alphaModFix/>
          </a:blip>
          <a:srcRect/>
          <a:stretch/>
        </p:blipFill>
        <p:spPr>
          <a:xfrm>
            <a:off x="9552365" y="5552301"/>
            <a:ext cx="2427577" cy="1305699"/>
          </a:xfrm>
          <a:prstGeom prst="rect">
            <a:avLst/>
          </a:prstGeom>
          <a:noFill/>
          <a:ln>
            <a:noFill/>
          </a:ln>
        </p:spPr>
      </p:pic>
      <p:pic>
        <p:nvPicPr>
          <p:cNvPr id="829" name="Google Shape;829;p70" descr="Logo, company name&#10;&#10;Description automatically generated"/>
          <p:cNvPicPr preferRelativeResize="0"/>
          <p:nvPr/>
        </p:nvPicPr>
        <p:blipFill rotWithShape="1">
          <a:blip r:embed="rId4">
            <a:alphaModFix/>
          </a:blip>
          <a:srcRect b="26641"/>
          <a:stretch/>
        </p:blipFill>
        <p:spPr>
          <a:xfrm>
            <a:off x="0" y="-207634"/>
            <a:ext cx="1825734" cy="103494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FC4B38A-E08F-4AD8-84D4-97FC5C150043}"/>
              </a:ext>
            </a:extLst>
          </p:cNvPr>
          <p:cNvPicPr>
            <a:picLocks noChangeAspect="1"/>
          </p:cNvPicPr>
          <p:nvPr/>
        </p:nvPicPr>
        <p:blipFill>
          <a:blip r:embed="rId2"/>
          <a:stretch>
            <a:fillRect/>
          </a:stretch>
        </p:blipFill>
        <p:spPr>
          <a:xfrm>
            <a:off x="0" y="1027906"/>
            <a:ext cx="6887289" cy="5114260"/>
          </a:xfrm>
          <a:prstGeom prst="rect">
            <a:avLst/>
          </a:prstGeom>
        </p:spPr>
      </p:pic>
      <p:pic>
        <p:nvPicPr>
          <p:cNvPr id="12" name="Picture 11">
            <a:extLst>
              <a:ext uri="{FF2B5EF4-FFF2-40B4-BE49-F238E27FC236}">
                <a16:creationId xmlns:a16="http://schemas.microsoft.com/office/drawing/2014/main" id="{6A426DF1-456B-4049-A5B9-51EB830F4D72}"/>
              </a:ext>
            </a:extLst>
          </p:cNvPr>
          <p:cNvPicPr>
            <a:picLocks noChangeAspect="1"/>
          </p:cNvPicPr>
          <p:nvPr/>
        </p:nvPicPr>
        <p:blipFill rotWithShape="1">
          <a:blip r:embed="rId3"/>
          <a:srcRect r="13885" b="19844"/>
          <a:stretch/>
        </p:blipFill>
        <p:spPr>
          <a:xfrm>
            <a:off x="7019998" y="1307805"/>
            <a:ext cx="5172002" cy="5497142"/>
          </a:xfrm>
          <a:prstGeom prst="rect">
            <a:avLst/>
          </a:prstGeom>
        </p:spPr>
      </p:pic>
      <p:sp>
        <p:nvSpPr>
          <p:cNvPr id="13" name="Title 12">
            <a:extLst>
              <a:ext uri="{FF2B5EF4-FFF2-40B4-BE49-F238E27FC236}">
                <a16:creationId xmlns:a16="http://schemas.microsoft.com/office/drawing/2014/main" id="{9F6C4449-E75D-44EC-8B2D-D7C4E95AD4AA}"/>
              </a:ext>
            </a:extLst>
          </p:cNvPr>
          <p:cNvSpPr>
            <a:spLocks noGrp="1"/>
          </p:cNvSpPr>
          <p:nvPr>
            <p:ph type="title"/>
          </p:nvPr>
        </p:nvSpPr>
        <p:spPr/>
        <p:txBody>
          <a:bodyPr anchor="t">
            <a:normAutofit/>
          </a:bodyPr>
          <a:lstStyle/>
          <a:p>
            <a:r>
              <a:rPr lang="en-US" sz="4000" b="1" dirty="0"/>
              <a:t>Sources Sought Example</a:t>
            </a:r>
            <a:endParaRPr lang="en-US" sz="4000" dirty="0"/>
          </a:p>
        </p:txBody>
      </p:sp>
    </p:spTree>
    <p:extLst>
      <p:ext uri="{BB962C8B-B14F-4D97-AF65-F5344CB8AC3E}">
        <p14:creationId xmlns:p14="http://schemas.microsoft.com/office/powerpoint/2010/main" val="6326422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71"/>
          <p:cNvSpPr/>
          <p:nvPr/>
        </p:nvSpPr>
        <p:spPr>
          <a:xfrm>
            <a:off x="212058" y="533400"/>
            <a:ext cx="11871528" cy="611696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installation/command - community relations</a:t>
            </a:r>
            <a:endParaRPr dirty="0"/>
          </a:p>
        </p:txBody>
      </p:sp>
      <p:sp>
        <p:nvSpPr>
          <p:cNvPr id="836" name="Google Shape;836;p71"/>
          <p:cNvSpPr txBox="1">
            <a:spLocks noGrp="1"/>
          </p:cNvSpPr>
          <p:nvPr>
            <p:ph type="title"/>
          </p:nvPr>
        </p:nvSpPr>
        <p:spPr>
          <a:xfrm>
            <a:off x="2009054" y="326369"/>
            <a:ext cx="10074532" cy="100188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33313D"/>
              </a:buClr>
              <a:buSzPts val="4000"/>
              <a:buFont typeface="Calibri"/>
              <a:buNone/>
            </a:pPr>
            <a:r>
              <a:rPr lang="en-US" b="1" dirty="0">
                <a:latin typeface="Calibri"/>
                <a:ea typeface="Calibri"/>
                <a:cs typeface="Calibri"/>
                <a:sym typeface="Calibri"/>
              </a:rPr>
              <a:t>Pre-Solicitation Notice</a:t>
            </a:r>
            <a:endParaRPr b="1" dirty="0">
              <a:latin typeface="Calibri"/>
              <a:ea typeface="Calibri"/>
              <a:cs typeface="Calibri"/>
              <a:sym typeface="Calibri"/>
            </a:endParaRPr>
          </a:p>
        </p:txBody>
      </p:sp>
      <p:sp>
        <p:nvSpPr>
          <p:cNvPr id="837" name="Google Shape;837;p71"/>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838" name="Google Shape;838;p71"/>
          <p:cNvSpPr txBox="1">
            <a:spLocks noGrp="1"/>
          </p:cNvSpPr>
          <p:nvPr>
            <p:ph type="body" idx="1"/>
          </p:nvPr>
        </p:nvSpPr>
        <p:spPr>
          <a:xfrm>
            <a:off x="1040305" y="1892157"/>
            <a:ext cx="9573448" cy="3328776"/>
          </a:xfrm>
          <a:prstGeom prst="rect">
            <a:avLst/>
          </a:prstGeom>
          <a:noFill/>
          <a:ln>
            <a:noFill/>
          </a:ln>
        </p:spPr>
        <p:txBody>
          <a:bodyPr spcFirstLastPara="1" wrap="square" lIns="91425" tIns="45700" rIns="91425" bIns="45700" anchor="ctr" anchorCtr="0">
            <a:normAutofit fontScale="92500" lnSpcReduction="20000"/>
          </a:bodyPr>
          <a:lstStyle/>
          <a:p>
            <a:pPr marL="469265" marR="5080" lvl="0" indent="-457200" algn="l" rtl="0">
              <a:lnSpc>
                <a:spcPct val="120000"/>
              </a:lnSpc>
              <a:spcBef>
                <a:spcPts val="100"/>
              </a:spcBef>
              <a:spcAft>
                <a:spcPts val="0"/>
              </a:spcAft>
              <a:buClr>
                <a:srgbClr val="73777A"/>
              </a:buClr>
              <a:buSzPts val="1641"/>
              <a:buFont typeface="Arial" panose="020B0604020202020204" pitchFamily="34" charset="0"/>
              <a:buChar char="•"/>
            </a:pPr>
            <a:r>
              <a:rPr lang="en-US" sz="3000" dirty="0"/>
              <a:t>A notice that a contract opportunity will open in the future </a:t>
            </a:r>
          </a:p>
          <a:p>
            <a:pPr marL="469265" marR="5080" lvl="0" indent="-457200" algn="l" rtl="0">
              <a:lnSpc>
                <a:spcPct val="120000"/>
              </a:lnSpc>
              <a:spcBef>
                <a:spcPts val="100"/>
              </a:spcBef>
              <a:spcAft>
                <a:spcPts val="0"/>
              </a:spcAft>
              <a:buClr>
                <a:srgbClr val="73777A"/>
              </a:buClr>
              <a:buSzPts val="1641"/>
              <a:buFont typeface="Arial" panose="020B0604020202020204" pitchFamily="34" charset="0"/>
              <a:buChar char="•"/>
            </a:pPr>
            <a:r>
              <a:rPr lang="en-US" sz="3000" dirty="0"/>
              <a:t>May ask interested businesses to submit information to help the agency determine whether the contract should be reserved for businesses that qualify for certain types of set-asides.</a:t>
            </a:r>
          </a:p>
          <a:p>
            <a:pPr marL="469265" marR="5080" lvl="0" indent="-457200" algn="l" rtl="0">
              <a:lnSpc>
                <a:spcPct val="120000"/>
              </a:lnSpc>
              <a:spcBef>
                <a:spcPts val="100"/>
              </a:spcBef>
              <a:spcAft>
                <a:spcPts val="0"/>
              </a:spcAft>
              <a:buClr>
                <a:srgbClr val="73777A"/>
              </a:buClr>
              <a:buSzPts val="1641"/>
              <a:buFont typeface="Arial" panose="020B0604020202020204" pitchFamily="34" charset="0"/>
              <a:buChar char="•"/>
            </a:pPr>
            <a:r>
              <a:rPr lang="en-US" sz="3000" dirty="0">
                <a:solidFill>
                  <a:srgbClr val="290AFF"/>
                </a:solidFill>
              </a:rPr>
              <a:t>Very important to respond </a:t>
            </a:r>
            <a:r>
              <a:rPr lang="en-US" sz="3000" dirty="0">
                <a:solidFill>
                  <a:schemeClr val="tx1"/>
                </a:solidFill>
              </a:rPr>
              <a:t>– government is </a:t>
            </a:r>
            <a:r>
              <a:rPr lang="en-US" sz="3000" dirty="0"/>
              <a:t>trying to shape the requirement </a:t>
            </a:r>
            <a:endParaRPr dirty="0">
              <a:latin typeface="Calibri"/>
              <a:ea typeface="Calibri"/>
              <a:cs typeface="Calibri"/>
              <a:sym typeface="Calibri"/>
            </a:endParaRPr>
          </a:p>
        </p:txBody>
      </p:sp>
      <p:cxnSp>
        <p:nvCxnSpPr>
          <p:cNvPr id="839" name="Google Shape;839;p71"/>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840" name="Google Shape;840;p71"/>
          <p:cNvPicPr preferRelativeResize="0"/>
          <p:nvPr/>
        </p:nvPicPr>
        <p:blipFill rotWithShape="1">
          <a:blip r:embed="rId3">
            <a:alphaModFix/>
          </a:blip>
          <a:srcRect/>
          <a:stretch/>
        </p:blipFill>
        <p:spPr>
          <a:xfrm>
            <a:off x="9552365" y="5552301"/>
            <a:ext cx="2427577" cy="1305699"/>
          </a:xfrm>
          <a:prstGeom prst="rect">
            <a:avLst/>
          </a:prstGeom>
          <a:noFill/>
          <a:ln>
            <a:noFill/>
          </a:ln>
        </p:spPr>
      </p:pic>
      <p:sp>
        <p:nvSpPr>
          <p:cNvPr id="10" name="Google Shape;823;p70">
            <a:extLst>
              <a:ext uri="{FF2B5EF4-FFF2-40B4-BE49-F238E27FC236}">
                <a16:creationId xmlns:a16="http://schemas.microsoft.com/office/drawing/2014/main" id="{11FCD473-3DC2-406E-BF94-0507293787F3}"/>
              </a:ext>
            </a:extLst>
          </p:cNvPr>
          <p:cNvSpPr/>
          <p:nvPr/>
        </p:nvSpPr>
        <p:spPr>
          <a:xfrm rot="-2922022">
            <a:off x="-1328609" y="-1316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pic>
        <p:nvPicPr>
          <p:cNvPr id="11" name="Google Shape;829;p70" descr="Logo, company name&#10;&#10;Description automatically generated">
            <a:extLst>
              <a:ext uri="{FF2B5EF4-FFF2-40B4-BE49-F238E27FC236}">
                <a16:creationId xmlns:a16="http://schemas.microsoft.com/office/drawing/2014/main" id="{9F19FBD4-778A-4E88-9DFD-B8CF1F6226F7}"/>
              </a:ext>
            </a:extLst>
          </p:cNvPr>
          <p:cNvPicPr preferRelativeResize="0"/>
          <p:nvPr/>
        </p:nvPicPr>
        <p:blipFill rotWithShape="1">
          <a:blip r:embed="rId4">
            <a:alphaModFix/>
          </a:blip>
          <a:srcRect b="26641"/>
          <a:stretch/>
        </p:blipFill>
        <p:spPr>
          <a:xfrm>
            <a:off x="0" y="-207634"/>
            <a:ext cx="1825734" cy="103494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00C93-41D3-53DE-8461-D036F19FF0A6}"/>
              </a:ext>
            </a:extLst>
          </p:cNvPr>
          <p:cNvSpPr>
            <a:spLocks noGrp="1"/>
          </p:cNvSpPr>
          <p:nvPr>
            <p:ph type="title"/>
          </p:nvPr>
        </p:nvSpPr>
        <p:spPr/>
        <p:txBody>
          <a:bodyPr anchor="t">
            <a:normAutofit/>
          </a:bodyPr>
          <a:lstStyle/>
          <a:p>
            <a:r>
              <a:rPr lang="en-US" sz="4000" b="1" dirty="0"/>
              <a:t>Pre-Solicitation Example</a:t>
            </a:r>
            <a:endParaRPr lang="en-US" sz="4000" dirty="0"/>
          </a:p>
        </p:txBody>
      </p:sp>
      <p:pic>
        <p:nvPicPr>
          <p:cNvPr id="6" name="Picture 5">
            <a:extLst>
              <a:ext uri="{FF2B5EF4-FFF2-40B4-BE49-F238E27FC236}">
                <a16:creationId xmlns:a16="http://schemas.microsoft.com/office/drawing/2014/main" id="{E202C1FC-1167-488F-B9E0-12C52C468A69}"/>
              </a:ext>
            </a:extLst>
          </p:cNvPr>
          <p:cNvPicPr>
            <a:picLocks noChangeAspect="1"/>
          </p:cNvPicPr>
          <p:nvPr/>
        </p:nvPicPr>
        <p:blipFill>
          <a:blip r:embed="rId2"/>
          <a:stretch>
            <a:fillRect/>
          </a:stretch>
        </p:blipFill>
        <p:spPr>
          <a:xfrm>
            <a:off x="140817" y="914400"/>
            <a:ext cx="6524024" cy="5029199"/>
          </a:xfrm>
          <a:prstGeom prst="rect">
            <a:avLst/>
          </a:prstGeom>
        </p:spPr>
      </p:pic>
      <p:pic>
        <p:nvPicPr>
          <p:cNvPr id="7" name="Picture 6">
            <a:extLst>
              <a:ext uri="{FF2B5EF4-FFF2-40B4-BE49-F238E27FC236}">
                <a16:creationId xmlns:a16="http://schemas.microsoft.com/office/drawing/2014/main" id="{861DAAC6-85B7-497F-9B4A-977206C8887E}"/>
              </a:ext>
            </a:extLst>
          </p:cNvPr>
          <p:cNvPicPr>
            <a:picLocks noChangeAspect="1"/>
          </p:cNvPicPr>
          <p:nvPr/>
        </p:nvPicPr>
        <p:blipFill>
          <a:blip r:embed="rId3"/>
          <a:stretch>
            <a:fillRect/>
          </a:stretch>
        </p:blipFill>
        <p:spPr>
          <a:xfrm>
            <a:off x="6838950" y="638175"/>
            <a:ext cx="5353050" cy="6219825"/>
          </a:xfrm>
          <a:prstGeom prst="rect">
            <a:avLst/>
          </a:prstGeom>
        </p:spPr>
      </p:pic>
    </p:spTree>
    <p:extLst>
      <p:ext uri="{BB962C8B-B14F-4D97-AF65-F5344CB8AC3E}">
        <p14:creationId xmlns:p14="http://schemas.microsoft.com/office/powerpoint/2010/main" val="654008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7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installation/command - community relations</a:t>
            </a:r>
            <a:endParaRPr dirty="0"/>
          </a:p>
        </p:txBody>
      </p:sp>
      <p:sp>
        <p:nvSpPr>
          <p:cNvPr id="847" name="Google Shape;847;p72"/>
          <p:cNvSpPr/>
          <p:nvPr/>
        </p:nvSpPr>
        <p:spPr>
          <a:xfrm rot="-2922022">
            <a:off x="-1328609" y="-1316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848" name="Google Shape;848;p72"/>
          <p:cNvSpPr txBox="1">
            <a:spLocks noGrp="1"/>
          </p:cNvSpPr>
          <p:nvPr>
            <p:ph type="title"/>
          </p:nvPr>
        </p:nvSpPr>
        <p:spPr>
          <a:xfrm>
            <a:off x="1797296" y="651464"/>
            <a:ext cx="10074532" cy="100188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33313D"/>
              </a:buClr>
              <a:buSzPts val="4000"/>
              <a:buFont typeface="Calibri"/>
              <a:buNone/>
            </a:pPr>
            <a:r>
              <a:rPr lang="en-US" sz="4000" b="1" dirty="0">
                <a:latin typeface="Calibri"/>
                <a:ea typeface="Calibri"/>
                <a:cs typeface="Calibri"/>
                <a:sym typeface="Calibri"/>
              </a:rPr>
              <a:t>Solicitation</a:t>
            </a:r>
            <a:endParaRPr sz="4000" b="1" dirty="0">
              <a:latin typeface="Calibri"/>
              <a:ea typeface="Calibri"/>
              <a:cs typeface="Calibri"/>
              <a:sym typeface="Calibri"/>
            </a:endParaRPr>
          </a:p>
        </p:txBody>
      </p:sp>
      <p:sp>
        <p:nvSpPr>
          <p:cNvPr id="849" name="Google Shape;849;p72"/>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850" name="Google Shape;850;p72"/>
          <p:cNvSpPr txBox="1">
            <a:spLocks noGrp="1"/>
          </p:cNvSpPr>
          <p:nvPr>
            <p:ph type="body" idx="1"/>
          </p:nvPr>
        </p:nvSpPr>
        <p:spPr>
          <a:xfrm>
            <a:off x="878328" y="2003771"/>
            <a:ext cx="10237296" cy="4046439"/>
          </a:xfrm>
          <a:prstGeom prst="rect">
            <a:avLst/>
          </a:prstGeom>
          <a:noFill/>
          <a:ln>
            <a:noFill/>
          </a:ln>
        </p:spPr>
        <p:txBody>
          <a:bodyPr spcFirstLastPara="1" wrap="square" lIns="91425" tIns="45700" rIns="91425" bIns="45700" anchor="ctr" anchorCtr="0">
            <a:normAutofit/>
          </a:bodyPr>
          <a:lstStyle/>
          <a:p>
            <a:pPr marL="469265" marR="1037589" lvl="0" indent="-457200" rtl="0">
              <a:lnSpc>
                <a:spcPct val="96785"/>
              </a:lnSpc>
              <a:spcBef>
                <a:spcPts val="430"/>
              </a:spcBef>
              <a:spcAft>
                <a:spcPts val="0"/>
              </a:spcAft>
              <a:buClr>
                <a:srgbClr val="73777A"/>
              </a:buClr>
              <a:buSzPts val="1680"/>
              <a:buFont typeface="Arial" panose="020B0604020202020204" pitchFamily="34" charset="0"/>
              <a:buChar char="•"/>
            </a:pPr>
            <a:r>
              <a:rPr lang="en-US" dirty="0"/>
              <a:t>Request to submit offers or quotations to the government</a:t>
            </a:r>
            <a:endParaRPr dirty="0"/>
          </a:p>
          <a:p>
            <a:pPr marL="469265" marR="709930" lvl="0" indent="-457200" rtl="0">
              <a:lnSpc>
                <a:spcPct val="90000"/>
              </a:lnSpc>
              <a:spcBef>
                <a:spcPts val="645"/>
              </a:spcBef>
              <a:spcAft>
                <a:spcPts val="0"/>
              </a:spcAft>
              <a:buClr>
                <a:srgbClr val="73777A"/>
              </a:buClr>
              <a:buSzPts val="1680"/>
              <a:buFont typeface="Arial" panose="020B0604020202020204" pitchFamily="34" charset="0"/>
              <a:buChar char="•"/>
            </a:pPr>
            <a:r>
              <a:rPr lang="en-US" dirty="0"/>
              <a:t>Solicitations under sealed bid procedures are called “invitations for bids” </a:t>
            </a:r>
          </a:p>
          <a:p>
            <a:pPr marL="469265" marR="709930" lvl="0" indent="-457200" rtl="0">
              <a:lnSpc>
                <a:spcPct val="90000"/>
              </a:lnSpc>
              <a:spcBef>
                <a:spcPts val="645"/>
              </a:spcBef>
              <a:spcAft>
                <a:spcPts val="0"/>
              </a:spcAft>
              <a:buClr>
                <a:srgbClr val="73777A"/>
              </a:buClr>
              <a:buSzPts val="1680"/>
              <a:buFont typeface="Arial" panose="020B0604020202020204" pitchFamily="34" charset="0"/>
              <a:buChar char="•"/>
            </a:pPr>
            <a:r>
              <a:rPr lang="en-US" dirty="0"/>
              <a:t>Solicitations under negotiated procedures are called “requests for proposals”</a:t>
            </a:r>
            <a:endParaRPr dirty="0"/>
          </a:p>
          <a:p>
            <a:pPr marL="469265" marR="5080" lvl="0" indent="-457200" rtl="0">
              <a:lnSpc>
                <a:spcPct val="96071"/>
              </a:lnSpc>
              <a:spcBef>
                <a:spcPts val="755"/>
              </a:spcBef>
              <a:spcAft>
                <a:spcPts val="0"/>
              </a:spcAft>
              <a:buClr>
                <a:srgbClr val="73777A"/>
              </a:buClr>
              <a:buSzPts val="1680"/>
              <a:buFont typeface="Arial" panose="020B0604020202020204" pitchFamily="34" charset="0"/>
              <a:buChar char="•"/>
            </a:pPr>
            <a:r>
              <a:rPr lang="en-US" dirty="0"/>
              <a:t>Solicitations under simplified acquisition procedures may require submission of either a quotation or an offer.</a:t>
            </a:r>
          </a:p>
          <a:p>
            <a:pPr marL="469265" marR="5080" lvl="0" indent="-457200" rtl="0">
              <a:lnSpc>
                <a:spcPct val="96071"/>
              </a:lnSpc>
              <a:spcBef>
                <a:spcPts val="755"/>
              </a:spcBef>
              <a:spcAft>
                <a:spcPts val="0"/>
              </a:spcAft>
              <a:buClr>
                <a:srgbClr val="73777A"/>
              </a:buClr>
              <a:buSzPts val="1680"/>
              <a:buFont typeface="Arial" panose="020B0604020202020204" pitchFamily="34" charset="0"/>
              <a:buChar char="•"/>
            </a:pPr>
            <a:r>
              <a:rPr lang="en-US" dirty="0">
                <a:solidFill>
                  <a:srgbClr val="290AFF"/>
                </a:solidFill>
              </a:rPr>
              <a:t>Watch the “due date” and answer all/only the USG questions!</a:t>
            </a:r>
            <a:endParaRPr dirty="0">
              <a:solidFill>
                <a:srgbClr val="290AFF"/>
              </a:solidFill>
            </a:endParaRPr>
          </a:p>
          <a:p>
            <a:pPr marL="0" lvl="0" indent="0" algn="l" rtl="0">
              <a:lnSpc>
                <a:spcPct val="100000"/>
              </a:lnSpc>
              <a:spcBef>
                <a:spcPts val="420"/>
              </a:spcBef>
              <a:spcAft>
                <a:spcPts val="0"/>
              </a:spcAft>
              <a:buClr>
                <a:schemeClr val="dk1"/>
              </a:buClr>
              <a:buSzPts val="2800"/>
              <a:buNone/>
            </a:pPr>
            <a:endParaRPr dirty="0">
              <a:solidFill>
                <a:srgbClr val="290AFF"/>
              </a:solidFill>
              <a:latin typeface="Calibri"/>
              <a:ea typeface="Calibri"/>
              <a:cs typeface="Calibri"/>
              <a:sym typeface="Calibri"/>
            </a:endParaRPr>
          </a:p>
        </p:txBody>
      </p:sp>
      <p:cxnSp>
        <p:nvCxnSpPr>
          <p:cNvPr id="851" name="Google Shape;851;p72"/>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852" name="Google Shape;852;p72"/>
          <p:cNvPicPr preferRelativeResize="0"/>
          <p:nvPr/>
        </p:nvPicPr>
        <p:blipFill rotWithShape="1">
          <a:blip r:embed="rId3">
            <a:alphaModFix/>
          </a:blip>
          <a:srcRect/>
          <a:stretch/>
        </p:blipFill>
        <p:spPr>
          <a:xfrm>
            <a:off x="9552365" y="5552301"/>
            <a:ext cx="2427577" cy="1305699"/>
          </a:xfrm>
          <a:prstGeom prst="rect">
            <a:avLst/>
          </a:prstGeom>
          <a:noFill/>
          <a:ln>
            <a:noFill/>
          </a:ln>
        </p:spPr>
      </p:pic>
      <p:pic>
        <p:nvPicPr>
          <p:cNvPr id="853" name="Google Shape;853;p72" descr="Logo, company name&#10;&#10;Description automatically generated"/>
          <p:cNvPicPr preferRelativeResize="0"/>
          <p:nvPr/>
        </p:nvPicPr>
        <p:blipFill rotWithShape="1">
          <a:blip r:embed="rId4">
            <a:alphaModFix/>
          </a:blip>
          <a:srcRect b="26641"/>
          <a:stretch/>
        </p:blipFill>
        <p:spPr>
          <a:xfrm>
            <a:off x="0" y="-207634"/>
            <a:ext cx="1825734" cy="103494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A20B9B-6FD3-2FB3-B68A-C0401A83051C}"/>
              </a:ext>
            </a:extLst>
          </p:cNvPr>
          <p:cNvSpPr txBox="1"/>
          <p:nvPr/>
        </p:nvSpPr>
        <p:spPr>
          <a:xfrm>
            <a:off x="3048000" y="3277421"/>
            <a:ext cx="6096000" cy="738664"/>
          </a:xfrm>
          <a:prstGeom prst="rect">
            <a:avLst/>
          </a:prstGeom>
          <a:noFill/>
        </p:spPr>
        <p:txBody>
          <a:bodyPr wrap="square">
            <a:spAutoFit/>
          </a:bodyPr>
          <a:lstStyle/>
          <a:p>
            <a:endParaRPr lang="en-US" b="1" dirty="0">
              <a:latin typeface="Calibri"/>
              <a:ea typeface="Calibri"/>
              <a:cs typeface="Calibri"/>
              <a:sym typeface="Calibri"/>
            </a:endParaRPr>
          </a:p>
          <a:p>
            <a:endParaRPr lang="en-US" b="1" dirty="0">
              <a:latin typeface="Calibri"/>
              <a:cs typeface="Calibri"/>
              <a:sym typeface="Calibri"/>
            </a:endParaRPr>
          </a:p>
          <a:p>
            <a:endParaRPr lang="en-US" dirty="0"/>
          </a:p>
        </p:txBody>
      </p:sp>
      <p:sp>
        <p:nvSpPr>
          <p:cNvPr id="6" name="Google Shape;848;p72">
            <a:extLst>
              <a:ext uri="{FF2B5EF4-FFF2-40B4-BE49-F238E27FC236}">
                <a16:creationId xmlns:a16="http://schemas.microsoft.com/office/drawing/2014/main" id="{28795D77-7267-4E84-B3D4-76AD63789CA5}"/>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3313D"/>
              </a:buClr>
              <a:buSzPts val="4000"/>
              <a:buFont typeface="Calibri"/>
              <a:buNone/>
            </a:pPr>
            <a:r>
              <a:rPr lang="en-US" sz="4000" b="1" dirty="0">
                <a:latin typeface="Calibri"/>
                <a:ea typeface="Calibri"/>
                <a:cs typeface="Calibri"/>
                <a:sym typeface="Calibri"/>
              </a:rPr>
              <a:t>Solicitation</a:t>
            </a:r>
            <a:endParaRPr sz="4000" b="1" dirty="0">
              <a:latin typeface="Calibri"/>
              <a:ea typeface="Calibri"/>
              <a:cs typeface="Calibri"/>
              <a:sym typeface="Calibri"/>
            </a:endParaRPr>
          </a:p>
        </p:txBody>
      </p:sp>
      <p:pic>
        <p:nvPicPr>
          <p:cNvPr id="8" name="Picture 7">
            <a:extLst>
              <a:ext uri="{FF2B5EF4-FFF2-40B4-BE49-F238E27FC236}">
                <a16:creationId xmlns:a16="http://schemas.microsoft.com/office/drawing/2014/main" id="{D06E2B23-1DAF-47AC-B7F8-E16DCE695F52}"/>
              </a:ext>
            </a:extLst>
          </p:cNvPr>
          <p:cNvPicPr>
            <a:picLocks noChangeAspect="1"/>
          </p:cNvPicPr>
          <p:nvPr/>
        </p:nvPicPr>
        <p:blipFill>
          <a:blip r:embed="rId2"/>
          <a:stretch>
            <a:fillRect/>
          </a:stretch>
        </p:blipFill>
        <p:spPr>
          <a:xfrm>
            <a:off x="0" y="1214016"/>
            <a:ext cx="6564818" cy="5278859"/>
          </a:xfrm>
          <a:prstGeom prst="rect">
            <a:avLst/>
          </a:prstGeom>
        </p:spPr>
      </p:pic>
      <p:pic>
        <p:nvPicPr>
          <p:cNvPr id="9" name="Picture 8">
            <a:extLst>
              <a:ext uri="{FF2B5EF4-FFF2-40B4-BE49-F238E27FC236}">
                <a16:creationId xmlns:a16="http://schemas.microsoft.com/office/drawing/2014/main" id="{3DF1CC24-F4CF-4F49-84DA-238BB9E8A28B}"/>
              </a:ext>
            </a:extLst>
          </p:cNvPr>
          <p:cNvPicPr>
            <a:picLocks noChangeAspect="1"/>
          </p:cNvPicPr>
          <p:nvPr/>
        </p:nvPicPr>
        <p:blipFill>
          <a:blip r:embed="rId3"/>
          <a:stretch>
            <a:fillRect/>
          </a:stretch>
        </p:blipFill>
        <p:spPr>
          <a:xfrm>
            <a:off x="6181725" y="1690688"/>
            <a:ext cx="6010275" cy="5153025"/>
          </a:xfrm>
          <a:prstGeom prst="rect">
            <a:avLst/>
          </a:prstGeom>
        </p:spPr>
      </p:pic>
    </p:spTree>
    <p:extLst>
      <p:ext uri="{BB962C8B-B14F-4D97-AF65-F5344CB8AC3E}">
        <p14:creationId xmlns:p14="http://schemas.microsoft.com/office/powerpoint/2010/main" val="40782604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73"/>
          <p:cNvSpPr/>
          <p:nvPr/>
        </p:nvSpPr>
        <p:spPr>
          <a:xfrm>
            <a:off x="0" y="122552"/>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installation/command - community relations</a:t>
            </a:r>
            <a:endParaRPr dirty="0"/>
          </a:p>
        </p:txBody>
      </p:sp>
      <p:sp>
        <p:nvSpPr>
          <p:cNvPr id="859" name="Google Shape;859;p73"/>
          <p:cNvSpPr/>
          <p:nvPr/>
        </p:nvSpPr>
        <p:spPr>
          <a:xfrm rot="-2922022">
            <a:off x="-1328609" y="-1316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860" name="Google Shape;860;p73"/>
          <p:cNvSpPr txBox="1">
            <a:spLocks noGrp="1"/>
          </p:cNvSpPr>
          <p:nvPr>
            <p:ph type="title"/>
          </p:nvPr>
        </p:nvSpPr>
        <p:spPr>
          <a:xfrm>
            <a:off x="1584562" y="1044037"/>
            <a:ext cx="10074532" cy="100188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33313D"/>
              </a:buClr>
              <a:buSzPts val="4000"/>
              <a:buFont typeface="Calibri"/>
              <a:buNone/>
            </a:pPr>
            <a:r>
              <a:rPr lang="en-US" sz="4000" b="1" dirty="0">
                <a:latin typeface="Calibri"/>
                <a:ea typeface="Calibri"/>
                <a:cs typeface="Calibri"/>
                <a:sym typeface="Calibri"/>
              </a:rPr>
              <a:t>Combined Synopsis/Solicitation</a:t>
            </a:r>
            <a:endParaRPr sz="4000" b="1" dirty="0">
              <a:latin typeface="Calibri"/>
              <a:ea typeface="Calibri"/>
              <a:cs typeface="Calibri"/>
              <a:sym typeface="Calibri"/>
            </a:endParaRPr>
          </a:p>
        </p:txBody>
      </p:sp>
      <p:sp>
        <p:nvSpPr>
          <p:cNvPr id="861" name="Google Shape;861;p73"/>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862" name="Google Shape;862;p73"/>
          <p:cNvSpPr txBox="1">
            <a:spLocks noGrp="1"/>
          </p:cNvSpPr>
          <p:nvPr>
            <p:ph type="body" idx="1"/>
          </p:nvPr>
        </p:nvSpPr>
        <p:spPr>
          <a:xfrm>
            <a:off x="1192705" y="2788751"/>
            <a:ext cx="9573448" cy="2164837"/>
          </a:xfrm>
          <a:prstGeom prst="rect">
            <a:avLst/>
          </a:prstGeom>
          <a:noFill/>
          <a:ln>
            <a:noFill/>
          </a:ln>
        </p:spPr>
        <p:txBody>
          <a:bodyPr spcFirstLastPara="1" wrap="square" lIns="91425" tIns="45700" rIns="91425" bIns="45700" anchor="ctr" anchorCtr="0">
            <a:normAutofit/>
          </a:bodyPr>
          <a:lstStyle/>
          <a:p>
            <a:pPr marL="469265" marR="5080" lvl="0" indent="-457200" algn="l" rtl="0">
              <a:lnSpc>
                <a:spcPct val="100699"/>
              </a:lnSpc>
              <a:spcBef>
                <a:spcPts val="75"/>
              </a:spcBef>
              <a:spcAft>
                <a:spcPts val="0"/>
              </a:spcAft>
              <a:buClr>
                <a:srgbClr val="73777A"/>
              </a:buClr>
              <a:buSzPts val="1641"/>
              <a:buFont typeface="Arial" panose="020B0604020202020204" pitchFamily="34" charset="0"/>
              <a:buChar char="•"/>
            </a:pPr>
            <a:r>
              <a:rPr lang="en-US" dirty="0"/>
              <a:t>A combination of a synopsis of an opportunity and the solicitation for that opportunity</a:t>
            </a:r>
          </a:p>
          <a:p>
            <a:pPr marL="469265" marR="5080" lvl="0" indent="-457200" algn="l" rtl="0">
              <a:lnSpc>
                <a:spcPct val="100699"/>
              </a:lnSpc>
              <a:spcBef>
                <a:spcPts val="75"/>
              </a:spcBef>
              <a:spcAft>
                <a:spcPts val="0"/>
              </a:spcAft>
              <a:buClr>
                <a:srgbClr val="73777A"/>
              </a:buClr>
              <a:buSzPts val="1641"/>
              <a:buFont typeface="Arial" panose="020B0604020202020204" pitchFamily="34" charset="0"/>
              <a:buChar char="•"/>
            </a:pPr>
            <a:r>
              <a:rPr lang="en-US" dirty="0">
                <a:solidFill>
                  <a:srgbClr val="290AFF"/>
                </a:solidFill>
              </a:rPr>
              <a:t>Used for commercial items </a:t>
            </a:r>
            <a:r>
              <a:rPr lang="en-US" dirty="0"/>
              <a:t>to streamline the acquisition process</a:t>
            </a:r>
            <a:endParaRPr dirty="0"/>
          </a:p>
        </p:txBody>
      </p:sp>
      <p:cxnSp>
        <p:nvCxnSpPr>
          <p:cNvPr id="863" name="Google Shape;863;p73"/>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864" name="Google Shape;864;p73"/>
          <p:cNvPicPr preferRelativeResize="0"/>
          <p:nvPr/>
        </p:nvPicPr>
        <p:blipFill rotWithShape="1">
          <a:blip r:embed="rId3">
            <a:alphaModFix/>
          </a:blip>
          <a:srcRect/>
          <a:stretch/>
        </p:blipFill>
        <p:spPr>
          <a:xfrm>
            <a:off x="9552365" y="5552301"/>
            <a:ext cx="2427577" cy="1305699"/>
          </a:xfrm>
          <a:prstGeom prst="rect">
            <a:avLst/>
          </a:prstGeom>
          <a:noFill/>
          <a:ln>
            <a:noFill/>
          </a:ln>
        </p:spPr>
      </p:pic>
      <p:pic>
        <p:nvPicPr>
          <p:cNvPr id="865" name="Google Shape;865;p73" descr="Logo, company name&#10;&#10;Description automatically generated"/>
          <p:cNvPicPr preferRelativeResize="0"/>
          <p:nvPr/>
        </p:nvPicPr>
        <p:blipFill rotWithShape="1">
          <a:blip r:embed="rId4">
            <a:alphaModFix/>
          </a:blip>
          <a:srcRect b="26641"/>
          <a:stretch/>
        </p:blipFill>
        <p:spPr>
          <a:xfrm>
            <a:off x="0" y="-207634"/>
            <a:ext cx="1825734" cy="103494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60;p73">
            <a:extLst>
              <a:ext uri="{FF2B5EF4-FFF2-40B4-BE49-F238E27FC236}">
                <a16:creationId xmlns:a16="http://schemas.microsoft.com/office/drawing/2014/main" id="{788EBF26-2DA3-44A2-8BF1-F74772F6636F}"/>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3313D"/>
              </a:buClr>
              <a:buSzPts val="4000"/>
              <a:buFont typeface="Calibri"/>
              <a:buNone/>
            </a:pPr>
            <a:r>
              <a:rPr lang="en-US" sz="4000" b="1" dirty="0">
                <a:latin typeface="Calibri"/>
                <a:ea typeface="Calibri"/>
                <a:cs typeface="Calibri"/>
                <a:sym typeface="Calibri"/>
              </a:rPr>
              <a:t>Combined Synopsis/Solicitation</a:t>
            </a:r>
            <a:endParaRPr sz="4000" b="1" dirty="0">
              <a:latin typeface="Calibri"/>
              <a:ea typeface="Calibri"/>
              <a:cs typeface="Calibri"/>
              <a:sym typeface="Calibri"/>
            </a:endParaRPr>
          </a:p>
        </p:txBody>
      </p:sp>
      <p:pic>
        <p:nvPicPr>
          <p:cNvPr id="7" name="Picture 6">
            <a:extLst>
              <a:ext uri="{FF2B5EF4-FFF2-40B4-BE49-F238E27FC236}">
                <a16:creationId xmlns:a16="http://schemas.microsoft.com/office/drawing/2014/main" id="{F6362745-7147-4B87-8278-5E581D0E4801}"/>
              </a:ext>
            </a:extLst>
          </p:cNvPr>
          <p:cNvPicPr>
            <a:picLocks noChangeAspect="1"/>
          </p:cNvPicPr>
          <p:nvPr/>
        </p:nvPicPr>
        <p:blipFill>
          <a:blip r:embed="rId2"/>
          <a:stretch>
            <a:fillRect/>
          </a:stretch>
        </p:blipFill>
        <p:spPr>
          <a:xfrm>
            <a:off x="0" y="1027906"/>
            <a:ext cx="6980634" cy="5348177"/>
          </a:xfrm>
          <a:prstGeom prst="rect">
            <a:avLst/>
          </a:prstGeom>
        </p:spPr>
      </p:pic>
      <p:pic>
        <p:nvPicPr>
          <p:cNvPr id="8" name="Picture 7">
            <a:extLst>
              <a:ext uri="{FF2B5EF4-FFF2-40B4-BE49-F238E27FC236}">
                <a16:creationId xmlns:a16="http://schemas.microsoft.com/office/drawing/2014/main" id="{B3022587-AA76-42DD-B940-C06BA47EE9B3}"/>
              </a:ext>
            </a:extLst>
          </p:cNvPr>
          <p:cNvPicPr>
            <a:picLocks noChangeAspect="1"/>
          </p:cNvPicPr>
          <p:nvPr/>
        </p:nvPicPr>
        <p:blipFill>
          <a:blip r:embed="rId3"/>
          <a:stretch>
            <a:fillRect/>
          </a:stretch>
        </p:blipFill>
        <p:spPr>
          <a:xfrm>
            <a:off x="6838950" y="1676400"/>
            <a:ext cx="5353050" cy="5181600"/>
          </a:xfrm>
          <a:prstGeom prst="rect">
            <a:avLst/>
          </a:prstGeom>
        </p:spPr>
      </p:pic>
    </p:spTree>
    <p:extLst>
      <p:ext uri="{BB962C8B-B14F-4D97-AF65-F5344CB8AC3E}">
        <p14:creationId xmlns:p14="http://schemas.microsoft.com/office/powerpoint/2010/main" val="21486730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76"/>
          <p:cNvSpPr/>
          <p:nvPr/>
        </p:nvSpPr>
        <p:spPr>
          <a:xfrm>
            <a:off x="0" y="-51772"/>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installation/command - community relations</a:t>
            </a:r>
            <a:endParaRPr dirty="0"/>
          </a:p>
        </p:txBody>
      </p:sp>
      <p:sp>
        <p:nvSpPr>
          <p:cNvPr id="895" name="Google Shape;895;p76"/>
          <p:cNvSpPr/>
          <p:nvPr/>
        </p:nvSpPr>
        <p:spPr>
          <a:xfrm rot="-2922022">
            <a:off x="-1328609" y="-1824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896" name="Google Shape;896;p76"/>
          <p:cNvSpPr txBox="1">
            <a:spLocks noGrp="1"/>
          </p:cNvSpPr>
          <p:nvPr>
            <p:ph type="title"/>
          </p:nvPr>
        </p:nvSpPr>
        <p:spPr>
          <a:xfrm>
            <a:off x="1825734" y="736024"/>
            <a:ext cx="10074532" cy="100188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33313D"/>
              </a:buClr>
              <a:buSzPts val="4000"/>
              <a:buFont typeface="Calibri"/>
              <a:buNone/>
            </a:pPr>
            <a:r>
              <a:rPr lang="en-US" b="1" dirty="0">
                <a:latin typeface="Calibri"/>
                <a:ea typeface="Calibri"/>
                <a:cs typeface="Calibri"/>
                <a:sym typeface="Calibri"/>
              </a:rPr>
              <a:t>Finding Opportunities and Next Steps</a:t>
            </a:r>
            <a:br>
              <a:rPr lang="en-US" sz="3200" b="1" dirty="0">
                <a:latin typeface="Calibri"/>
                <a:ea typeface="Calibri"/>
                <a:cs typeface="Calibri"/>
                <a:sym typeface="Calibri"/>
              </a:rPr>
            </a:br>
            <a:r>
              <a:rPr lang="en-US" sz="3200" b="1" dirty="0">
                <a:solidFill>
                  <a:srgbClr val="290AFF"/>
                </a:solidFill>
                <a:latin typeface="Calibri"/>
                <a:ea typeface="Calibri"/>
                <a:cs typeface="Calibri"/>
                <a:sym typeface="Calibri"/>
              </a:rPr>
              <a:t>“</a:t>
            </a:r>
            <a:r>
              <a:rPr lang="en-US" sz="3200" b="1" dirty="0">
                <a:solidFill>
                  <a:srgbClr val="290AFF"/>
                </a:solidFill>
              </a:rPr>
              <a:t>Quick Review”</a:t>
            </a:r>
            <a:endParaRPr sz="3200" b="1" dirty="0">
              <a:solidFill>
                <a:srgbClr val="290AFF"/>
              </a:solidFill>
              <a:latin typeface="Calibri"/>
              <a:ea typeface="Calibri"/>
              <a:cs typeface="Calibri"/>
              <a:sym typeface="Calibri"/>
            </a:endParaRPr>
          </a:p>
        </p:txBody>
      </p:sp>
      <p:sp>
        <p:nvSpPr>
          <p:cNvPr id="897" name="Google Shape;897;p76"/>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898" name="Google Shape;898;p76"/>
          <p:cNvSpPr txBox="1">
            <a:spLocks noGrp="1"/>
          </p:cNvSpPr>
          <p:nvPr>
            <p:ph type="body" idx="1"/>
          </p:nvPr>
        </p:nvSpPr>
        <p:spPr>
          <a:xfrm>
            <a:off x="1192705" y="1706396"/>
            <a:ext cx="9573448" cy="3594947"/>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100000"/>
              </a:lnSpc>
              <a:spcBef>
                <a:spcPts val="895"/>
              </a:spcBef>
              <a:spcAft>
                <a:spcPts val="0"/>
              </a:spcAft>
              <a:buClr>
                <a:srgbClr val="290AFF"/>
              </a:buClr>
              <a:buSzPts val="2800"/>
              <a:buNone/>
            </a:pPr>
            <a:endParaRPr dirty="0"/>
          </a:p>
          <a:p>
            <a:pPr marL="331470" lvl="0" indent="-318770" algn="l" rtl="0">
              <a:lnSpc>
                <a:spcPct val="100000"/>
              </a:lnSpc>
              <a:spcBef>
                <a:spcPts val="725"/>
              </a:spcBef>
              <a:spcAft>
                <a:spcPts val="0"/>
              </a:spcAft>
              <a:buClr>
                <a:schemeClr val="dk1"/>
              </a:buClr>
              <a:buSzPts val="1655"/>
              <a:buFont typeface="Arial"/>
              <a:buChar char="•"/>
            </a:pPr>
            <a:r>
              <a:rPr lang="en-US" dirty="0"/>
              <a:t>Become web-enabled to find contracts</a:t>
            </a:r>
            <a:endParaRPr dirty="0"/>
          </a:p>
          <a:p>
            <a:pPr marL="331470" lvl="0" indent="-318770" algn="l" rtl="0">
              <a:lnSpc>
                <a:spcPct val="100000"/>
              </a:lnSpc>
              <a:spcBef>
                <a:spcPts val="770"/>
              </a:spcBef>
              <a:spcAft>
                <a:spcPts val="0"/>
              </a:spcAft>
              <a:buClr>
                <a:schemeClr val="dk1"/>
              </a:buClr>
              <a:buSzPts val="1655"/>
              <a:buFont typeface="Arial"/>
              <a:buChar char="•"/>
            </a:pPr>
            <a:r>
              <a:rPr lang="en-US" dirty="0"/>
              <a:t>Learn the basic rules of contracting</a:t>
            </a:r>
            <a:endParaRPr dirty="0"/>
          </a:p>
          <a:p>
            <a:pPr marL="331470" marR="5080" lvl="0" indent="-319405" algn="l" rtl="0">
              <a:lnSpc>
                <a:spcPct val="102699"/>
              </a:lnSpc>
              <a:spcBef>
                <a:spcPts val="575"/>
              </a:spcBef>
              <a:spcAft>
                <a:spcPts val="0"/>
              </a:spcAft>
              <a:buClr>
                <a:schemeClr val="dk1"/>
              </a:buClr>
              <a:buSzPts val="1655"/>
              <a:buFont typeface="Arial"/>
              <a:buChar char="•"/>
            </a:pPr>
            <a:r>
              <a:rPr lang="en-US" dirty="0"/>
              <a:t>Learn to describe your business and your products/services (UEI, NAICS, CAGE and PSC codes)</a:t>
            </a:r>
            <a:endParaRPr dirty="0"/>
          </a:p>
          <a:p>
            <a:pPr marL="331470" marR="555625" lvl="0" indent="-319405" algn="l" rtl="0">
              <a:lnSpc>
                <a:spcPct val="93571"/>
              </a:lnSpc>
              <a:spcBef>
                <a:spcPts val="750"/>
              </a:spcBef>
              <a:spcAft>
                <a:spcPts val="0"/>
              </a:spcAft>
              <a:buClr>
                <a:schemeClr val="dk1"/>
              </a:buClr>
              <a:buSzPts val="1655"/>
              <a:buFont typeface="Arial"/>
              <a:buChar char="•"/>
            </a:pPr>
            <a:r>
              <a:rPr lang="en-US" dirty="0"/>
              <a:t>Develop marketing materials and capabilities statements: in</a:t>
            </a:r>
            <a:r>
              <a:rPr lang="en-US" dirty="0">
                <a:solidFill>
                  <a:srgbClr val="494949"/>
                </a:solidFill>
              </a:rPr>
              <a:t> </a:t>
            </a:r>
            <a:r>
              <a:rPr lang="en-US" dirty="0">
                <a:solidFill>
                  <a:srgbClr val="290AFF"/>
                </a:solidFill>
              </a:rPr>
              <a:t>“government speak”</a:t>
            </a:r>
            <a:endParaRPr dirty="0"/>
          </a:p>
          <a:p>
            <a:pPr marL="331470" lvl="0" indent="-318770" algn="l" rtl="0">
              <a:lnSpc>
                <a:spcPct val="100000"/>
              </a:lnSpc>
              <a:spcBef>
                <a:spcPts val="660"/>
              </a:spcBef>
              <a:spcAft>
                <a:spcPts val="0"/>
              </a:spcAft>
              <a:buClr>
                <a:schemeClr val="dk1"/>
              </a:buClr>
              <a:buSzPts val="1655"/>
              <a:buFont typeface="Arial"/>
              <a:buChar char="•"/>
            </a:pPr>
            <a:r>
              <a:rPr lang="en-US" dirty="0"/>
              <a:t>Follow the checklist on </a:t>
            </a:r>
            <a:r>
              <a:rPr lang="en-US" u="sng" dirty="0">
                <a:solidFill>
                  <a:srgbClr val="060B72"/>
                </a:solidFill>
              </a:rPr>
              <a:t>www.ncmbc.us</a:t>
            </a:r>
            <a:r>
              <a:rPr lang="en-US" dirty="0">
                <a:solidFill>
                  <a:srgbClr val="494949"/>
                </a:solidFill>
              </a:rPr>
              <a:t>!</a:t>
            </a:r>
            <a:endParaRPr dirty="0"/>
          </a:p>
          <a:p>
            <a:pPr marL="331470" lvl="0" indent="-318770" algn="l" rtl="0">
              <a:lnSpc>
                <a:spcPct val="100000"/>
              </a:lnSpc>
              <a:spcBef>
                <a:spcPts val="670"/>
              </a:spcBef>
              <a:spcAft>
                <a:spcPts val="0"/>
              </a:spcAft>
              <a:buClr>
                <a:schemeClr val="dk1"/>
              </a:buClr>
              <a:buSzPts val="1655"/>
              <a:buFont typeface="Arial"/>
              <a:buChar char="•"/>
            </a:pPr>
            <a:r>
              <a:rPr lang="en-US" dirty="0"/>
              <a:t>Register: </a:t>
            </a:r>
            <a:r>
              <a:rPr lang="en-US" u="sng" dirty="0">
                <a:solidFill>
                  <a:srgbClr val="060B72"/>
                </a:solidFill>
                <a:hlinkClick r:id="rId3">
                  <a:extLst>
                    <a:ext uri="{A12FA001-AC4F-418D-AE19-62706E023703}">
                      <ahyp:hlinkClr xmlns:ahyp="http://schemas.microsoft.com/office/drawing/2018/hyperlinkcolor" val="tx"/>
                    </a:ext>
                  </a:extLst>
                </a:hlinkClick>
              </a:rPr>
              <a:t>www.MatchForce.org</a:t>
            </a:r>
            <a:r>
              <a:rPr lang="en-US" u="sng" dirty="0">
                <a:solidFill>
                  <a:srgbClr val="494949"/>
                </a:solidFill>
                <a:hlinkClick r:id="rId3">
                  <a:extLst>
                    <a:ext uri="{A12FA001-AC4F-418D-AE19-62706E023703}">
                      <ahyp:hlinkClr xmlns:ahyp="http://schemas.microsoft.com/office/drawing/2018/hyperlinkcolor" val="tx"/>
                    </a:ext>
                  </a:extLst>
                </a:hlinkClick>
              </a:rPr>
              <a:t>,</a:t>
            </a:r>
            <a:r>
              <a:rPr lang="en-US" dirty="0">
                <a:solidFill>
                  <a:srgbClr val="494949"/>
                </a:solidFill>
              </a:rPr>
              <a:t> </a:t>
            </a:r>
            <a:r>
              <a:rPr lang="en-US" u="sng" dirty="0">
                <a:solidFill>
                  <a:srgbClr val="060B72"/>
                </a:solidFill>
              </a:rPr>
              <a:t>SAM.gov </a:t>
            </a:r>
            <a:endParaRPr dirty="0">
              <a:latin typeface="Calibri"/>
              <a:ea typeface="Calibri"/>
              <a:cs typeface="Calibri"/>
              <a:sym typeface="Calibri"/>
            </a:endParaRPr>
          </a:p>
        </p:txBody>
      </p:sp>
      <p:cxnSp>
        <p:nvCxnSpPr>
          <p:cNvPr id="899" name="Google Shape;899;p76"/>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900" name="Google Shape;900;p76"/>
          <p:cNvPicPr preferRelativeResize="0"/>
          <p:nvPr/>
        </p:nvPicPr>
        <p:blipFill rotWithShape="1">
          <a:blip r:embed="rId4">
            <a:alphaModFix/>
          </a:blip>
          <a:srcRect/>
          <a:stretch/>
        </p:blipFill>
        <p:spPr>
          <a:xfrm>
            <a:off x="9552365" y="5552301"/>
            <a:ext cx="2427577" cy="1305699"/>
          </a:xfrm>
          <a:prstGeom prst="rect">
            <a:avLst/>
          </a:prstGeom>
          <a:noFill/>
          <a:ln>
            <a:noFill/>
          </a:ln>
        </p:spPr>
      </p:pic>
      <p:pic>
        <p:nvPicPr>
          <p:cNvPr id="901" name="Google Shape;901;p76" descr="Logo, company name&#10;&#10;Description automatically generated"/>
          <p:cNvPicPr preferRelativeResize="0"/>
          <p:nvPr/>
        </p:nvPicPr>
        <p:blipFill rotWithShape="1">
          <a:blip r:embed="rId5">
            <a:alphaModFix/>
          </a:blip>
          <a:srcRect b="26641"/>
          <a:stretch/>
        </p:blipFill>
        <p:spPr>
          <a:xfrm>
            <a:off x="0" y="-207634"/>
            <a:ext cx="1825734" cy="103494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7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installation/command - community relations</a:t>
            </a:r>
            <a:endParaRPr dirty="0"/>
          </a:p>
        </p:txBody>
      </p:sp>
      <p:sp>
        <p:nvSpPr>
          <p:cNvPr id="907" name="Google Shape;907;p77"/>
          <p:cNvSpPr/>
          <p:nvPr/>
        </p:nvSpPr>
        <p:spPr>
          <a:xfrm rot="-2922022">
            <a:off x="-1328609" y="-1316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908" name="Google Shape;908;p77"/>
          <p:cNvSpPr txBox="1">
            <a:spLocks noGrp="1"/>
          </p:cNvSpPr>
          <p:nvPr>
            <p:ph type="title"/>
          </p:nvPr>
        </p:nvSpPr>
        <p:spPr>
          <a:xfrm>
            <a:off x="1905410" y="560578"/>
            <a:ext cx="10074532" cy="100188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33313D"/>
              </a:buClr>
              <a:buSzPts val="4000"/>
              <a:buFont typeface="Calibri"/>
              <a:buNone/>
            </a:pPr>
            <a:r>
              <a:rPr lang="en-US" b="1" dirty="0">
                <a:latin typeface="Calibri"/>
                <a:ea typeface="Calibri"/>
                <a:cs typeface="Calibri"/>
                <a:sym typeface="Calibri"/>
              </a:rPr>
              <a:t>Finding Opportunities and Next Steps</a:t>
            </a:r>
            <a:br>
              <a:rPr lang="en-US" sz="3200" b="1" dirty="0">
                <a:latin typeface="Calibri"/>
                <a:ea typeface="Calibri"/>
                <a:cs typeface="Calibri"/>
                <a:sym typeface="Calibri"/>
              </a:rPr>
            </a:br>
            <a:r>
              <a:rPr lang="en-US" sz="3200" b="1" dirty="0">
                <a:solidFill>
                  <a:srgbClr val="290AFF"/>
                </a:solidFill>
                <a:latin typeface="Calibri"/>
                <a:ea typeface="Calibri"/>
                <a:cs typeface="Calibri"/>
                <a:sym typeface="Calibri"/>
              </a:rPr>
              <a:t>Quick Review- continued</a:t>
            </a:r>
            <a:endParaRPr sz="3200" b="1" dirty="0">
              <a:solidFill>
                <a:srgbClr val="290AFF"/>
              </a:solidFill>
              <a:latin typeface="Calibri"/>
              <a:ea typeface="Calibri"/>
              <a:cs typeface="Calibri"/>
              <a:sym typeface="Calibri"/>
            </a:endParaRPr>
          </a:p>
        </p:txBody>
      </p:sp>
      <p:sp>
        <p:nvSpPr>
          <p:cNvPr id="909" name="Google Shape;909;p77"/>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910" name="Google Shape;910;p77"/>
          <p:cNvSpPr txBox="1">
            <a:spLocks noGrp="1"/>
          </p:cNvSpPr>
          <p:nvPr>
            <p:ph type="body" idx="1"/>
          </p:nvPr>
        </p:nvSpPr>
        <p:spPr>
          <a:xfrm>
            <a:off x="1327432" y="1371470"/>
            <a:ext cx="9573448" cy="548653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895"/>
              </a:spcBef>
              <a:spcAft>
                <a:spcPts val="0"/>
              </a:spcAft>
              <a:buClr>
                <a:srgbClr val="290AFF"/>
              </a:buClr>
              <a:buSzPts val="2800"/>
              <a:buNone/>
            </a:pPr>
            <a:endParaRPr dirty="0">
              <a:solidFill>
                <a:srgbClr val="0070C0"/>
              </a:solidFill>
            </a:endParaRPr>
          </a:p>
          <a:p>
            <a:pPr marL="331470" marR="5080" lvl="0" indent="-319405" algn="l" rtl="0">
              <a:lnSpc>
                <a:spcPct val="102699"/>
              </a:lnSpc>
              <a:spcBef>
                <a:spcPts val="655"/>
              </a:spcBef>
              <a:spcAft>
                <a:spcPts val="0"/>
              </a:spcAft>
              <a:buClr>
                <a:schemeClr val="dk1"/>
              </a:buClr>
              <a:buSzPts val="1655"/>
              <a:buFont typeface="Arial"/>
              <a:buChar char="•"/>
            </a:pPr>
            <a:r>
              <a:rPr lang="en-US" dirty="0"/>
              <a:t>Certify with any Small Business Administration (SBA) for Contracting Program “Set-Asides”</a:t>
            </a:r>
            <a:endParaRPr dirty="0"/>
          </a:p>
          <a:p>
            <a:pPr marL="331470" lvl="0" indent="-318770" algn="l" rtl="0">
              <a:lnSpc>
                <a:spcPct val="100000"/>
              </a:lnSpc>
              <a:spcBef>
                <a:spcPts val="645"/>
              </a:spcBef>
              <a:spcAft>
                <a:spcPts val="0"/>
              </a:spcAft>
              <a:buClr>
                <a:srgbClr val="494949"/>
              </a:buClr>
              <a:buSzPts val="1655"/>
              <a:buFont typeface="Arial"/>
              <a:buChar char="•"/>
            </a:pPr>
            <a:r>
              <a:rPr lang="en-US" dirty="0">
                <a:solidFill>
                  <a:srgbClr val="290AFF"/>
                </a:solidFill>
              </a:rPr>
              <a:t>Monitor Opportunities</a:t>
            </a:r>
            <a:r>
              <a:rPr lang="en-US" dirty="0">
                <a:solidFill>
                  <a:srgbClr val="494949"/>
                </a:solidFill>
              </a:rPr>
              <a:t>: SAM.gov, </a:t>
            </a:r>
            <a:r>
              <a:rPr lang="en-US" dirty="0">
                <a:solidFill>
                  <a:srgbClr val="290AFF"/>
                </a:solidFill>
              </a:rPr>
              <a:t>MatchForce.org</a:t>
            </a:r>
            <a:r>
              <a:rPr lang="en-US" dirty="0">
                <a:solidFill>
                  <a:srgbClr val="494949"/>
                </a:solidFill>
              </a:rPr>
              <a:t>, etc.</a:t>
            </a:r>
            <a:endParaRPr dirty="0"/>
          </a:p>
          <a:p>
            <a:pPr marL="331470" marR="235584" lvl="0" indent="-319405" algn="l" rtl="0">
              <a:lnSpc>
                <a:spcPct val="92500"/>
              </a:lnSpc>
              <a:spcBef>
                <a:spcPts val="900"/>
              </a:spcBef>
              <a:spcAft>
                <a:spcPts val="0"/>
              </a:spcAft>
              <a:buClr>
                <a:schemeClr val="dk1"/>
              </a:buClr>
              <a:buSzPts val="1655"/>
              <a:buFont typeface="Arial"/>
              <a:buChar char="•"/>
            </a:pPr>
            <a:r>
              <a:rPr lang="en-US" dirty="0"/>
              <a:t>Respond to opportunities, including…. Sources Sought and Requests for Information</a:t>
            </a:r>
            <a:endParaRPr dirty="0"/>
          </a:p>
          <a:p>
            <a:pPr marL="331470" lvl="0" indent="-318770" algn="l" rtl="0">
              <a:lnSpc>
                <a:spcPct val="100000"/>
              </a:lnSpc>
              <a:spcBef>
                <a:spcPts val="595"/>
              </a:spcBef>
              <a:spcAft>
                <a:spcPts val="0"/>
              </a:spcAft>
              <a:buClr>
                <a:schemeClr val="dk1"/>
              </a:buClr>
              <a:buSzPts val="1655"/>
              <a:buFont typeface="Arial"/>
              <a:buChar char="•"/>
            </a:pPr>
            <a:r>
              <a:rPr lang="en-US" dirty="0"/>
              <a:t>Network with prime contractors for </a:t>
            </a:r>
            <a:r>
              <a:rPr lang="en-US" dirty="0">
                <a:solidFill>
                  <a:srgbClr val="290AFF"/>
                </a:solidFill>
              </a:rPr>
              <a:t>subcontract opportunities</a:t>
            </a:r>
            <a:endParaRPr dirty="0">
              <a:solidFill>
                <a:srgbClr val="290AFF"/>
              </a:solidFill>
            </a:endParaRPr>
          </a:p>
          <a:p>
            <a:pPr marL="331470" marR="739140" lvl="0" indent="-319405" algn="l" rtl="0">
              <a:lnSpc>
                <a:spcPct val="93571"/>
              </a:lnSpc>
              <a:spcBef>
                <a:spcPts val="844"/>
              </a:spcBef>
              <a:spcAft>
                <a:spcPts val="0"/>
              </a:spcAft>
              <a:buClr>
                <a:schemeClr val="dk1"/>
              </a:buClr>
              <a:buSzPts val="1655"/>
              <a:buFont typeface="Arial"/>
              <a:buChar char="•"/>
            </a:pPr>
            <a:r>
              <a:rPr lang="en-US" dirty="0"/>
              <a:t>Leverage free state resources </a:t>
            </a:r>
            <a:r>
              <a:rPr lang="en-US" dirty="0">
                <a:latin typeface="Calibri"/>
                <a:ea typeface="Calibri"/>
                <a:cs typeface="Calibri"/>
                <a:sym typeface="Calibri"/>
              </a:rPr>
              <a:t>–</a:t>
            </a:r>
            <a:r>
              <a:rPr lang="en-US" dirty="0"/>
              <a:t> Join networks/connecting organizations (DANC), NC State IES, use NCMBC/SBTDC/SBA/SBC and attend EVENTS!</a:t>
            </a:r>
          </a:p>
          <a:p>
            <a:pPr marL="331470" marR="739140" lvl="0" indent="-319405" algn="l" rtl="0">
              <a:lnSpc>
                <a:spcPct val="93571"/>
              </a:lnSpc>
              <a:spcBef>
                <a:spcPts val="844"/>
              </a:spcBef>
              <a:spcAft>
                <a:spcPts val="0"/>
              </a:spcAft>
              <a:buClr>
                <a:schemeClr val="dk1"/>
              </a:buClr>
              <a:buSzPts val="1655"/>
              <a:buFont typeface="Arial"/>
              <a:buChar char="•"/>
            </a:pPr>
            <a:r>
              <a:rPr lang="en-US" dirty="0">
                <a:solidFill>
                  <a:srgbClr val="290AFF"/>
                </a:solidFill>
              </a:rPr>
              <a:t>Play the Long Game!</a:t>
            </a:r>
            <a:endParaRPr dirty="0">
              <a:solidFill>
                <a:srgbClr val="290AFF"/>
              </a:solidFill>
            </a:endParaRPr>
          </a:p>
          <a:p>
            <a:pPr marL="0" lvl="0" indent="0" algn="l" rtl="0">
              <a:lnSpc>
                <a:spcPct val="100000"/>
              </a:lnSpc>
              <a:spcBef>
                <a:spcPts val="420"/>
              </a:spcBef>
              <a:spcAft>
                <a:spcPts val="0"/>
              </a:spcAft>
              <a:buClr>
                <a:schemeClr val="dk1"/>
              </a:buClr>
              <a:buSzPts val="2800"/>
              <a:buNone/>
            </a:pPr>
            <a:endParaRPr dirty="0">
              <a:latin typeface="Calibri"/>
              <a:ea typeface="Calibri"/>
              <a:cs typeface="Calibri"/>
              <a:sym typeface="Calibri"/>
            </a:endParaRPr>
          </a:p>
        </p:txBody>
      </p:sp>
      <p:cxnSp>
        <p:nvCxnSpPr>
          <p:cNvPr id="911" name="Google Shape;911;p77"/>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912" name="Google Shape;912;p77"/>
          <p:cNvPicPr preferRelativeResize="0"/>
          <p:nvPr/>
        </p:nvPicPr>
        <p:blipFill rotWithShape="1">
          <a:blip r:embed="rId3">
            <a:alphaModFix/>
          </a:blip>
          <a:srcRect/>
          <a:stretch/>
        </p:blipFill>
        <p:spPr>
          <a:xfrm>
            <a:off x="9552365" y="5552301"/>
            <a:ext cx="2427577" cy="1305699"/>
          </a:xfrm>
          <a:prstGeom prst="rect">
            <a:avLst/>
          </a:prstGeom>
          <a:noFill/>
          <a:ln>
            <a:noFill/>
          </a:ln>
        </p:spPr>
      </p:pic>
      <p:pic>
        <p:nvPicPr>
          <p:cNvPr id="913" name="Google Shape;913;p77" descr="Logo, company name&#10;&#10;Description automatically generated"/>
          <p:cNvPicPr preferRelativeResize="0"/>
          <p:nvPr/>
        </p:nvPicPr>
        <p:blipFill rotWithShape="1">
          <a:blip r:embed="rId4">
            <a:alphaModFix/>
          </a:blip>
          <a:srcRect b="26641"/>
          <a:stretch/>
        </p:blipFill>
        <p:spPr>
          <a:xfrm>
            <a:off x="0" y="-207634"/>
            <a:ext cx="1825734" cy="103494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p:nvPr/>
        </p:nvSpPr>
        <p:spPr>
          <a:xfrm>
            <a:off x="89419" y="-207634"/>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Promote installation/command - community relations</a:t>
            </a:r>
            <a:endParaRPr dirty="0"/>
          </a:p>
        </p:txBody>
      </p:sp>
      <p:sp>
        <p:nvSpPr>
          <p:cNvPr id="112" name="Google Shape;112;p3"/>
          <p:cNvSpPr/>
          <p:nvPr/>
        </p:nvSpPr>
        <p:spPr>
          <a:xfrm rot="-2922022">
            <a:off x="-1328609" y="-1316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113" name="Google Shape;113;p3"/>
          <p:cNvSpPr txBox="1">
            <a:spLocks noGrp="1"/>
          </p:cNvSpPr>
          <p:nvPr>
            <p:ph type="title"/>
          </p:nvPr>
        </p:nvSpPr>
        <p:spPr>
          <a:xfrm>
            <a:off x="2009054" y="326369"/>
            <a:ext cx="10074532" cy="100188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33313D"/>
              </a:buClr>
              <a:buSzPts val="4000"/>
              <a:buFont typeface="Calibri"/>
              <a:buNone/>
            </a:pPr>
            <a:r>
              <a:rPr lang="en-US" sz="3600" b="1" dirty="0">
                <a:latin typeface="Calibri"/>
                <a:ea typeface="Calibri"/>
                <a:cs typeface="Calibri"/>
                <a:sym typeface="Calibri"/>
              </a:rPr>
              <a:t>So Who is the NC Military Business Center?</a:t>
            </a:r>
            <a:endParaRPr sz="3600" b="1" dirty="0">
              <a:solidFill>
                <a:schemeClr val="dk1"/>
              </a:solidFill>
              <a:latin typeface="Calibri"/>
              <a:ea typeface="Calibri"/>
              <a:cs typeface="Calibri"/>
              <a:sym typeface="Calibri"/>
            </a:endParaRPr>
          </a:p>
        </p:txBody>
      </p:sp>
      <p:sp>
        <p:nvSpPr>
          <p:cNvPr id="114" name="Google Shape;114;p3"/>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115" name="Google Shape;115;p3"/>
          <p:cNvSpPr txBox="1">
            <a:spLocks noGrp="1"/>
          </p:cNvSpPr>
          <p:nvPr>
            <p:ph type="body" idx="1"/>
          </p:nvPr>
        </p:nvSpPr>
        <p:spPr>
          <a:xfrm>
            <a:off x="1192705" y="1361315"/>
            <a:ext cx="9573448" cy="4810884"/>
          </a:xfrm>
          <a:prstGeom prst="rect">
            <a:avLst/>
          </a:prstGeom>
          <a:noFill/>
          <a:ln>
            <a:noFill/>
          </a:ln>
        </p:spPr>
        <p:txBody>
          <a:bodyPr spcFirstLastPara="1" wrap="square" lIns="91425" tIns="45700" rIns="91425" bIns="45700" anchor="ctr" anchorCtr="0">
            <a:normAutofit lnSpcReduction="10000"/>
          </a:bodyPr>
          <a:lstStyle/>
          <a:p>
            <a:pPr marR="0" lvl="0" indent="-457200" algn="l" defTabSz="914400" rtl="0" eaLnBrk="1" fontAlgn="auto" latinLnBrk="0" hangingPunct="1">
              <a:lnSpc>
                <a:spcPct val="90000"/>
              </a:lnSpc>
              <a:spcBef>
                <a:spcPts val="1000"/>
              </a:spcBef>
              <a:spcAft>
                <a:spcPts val="0"/>
              </a:spcAft>
              <a:buClr>
                <a:srgbClr val="000000"/>
              </a:buClr>
              <a:buSzPts val="1800"/>
              <a:buFont typeface="Wingdings" panose="05000000000000000000" pitchFamily="2" charset="2"/>
              <a:buChar char="Ø"/>
              <a:tabLst/>
              <a:defRPr/>
            </a:pPr>
            <a:r>
              <a:rPr kumimoji="0" lang="en-US" b="0" i="0" u="none" strike="noStrike" kern="0" cap="none" spc="0" normalizeH="0" baseline="0" noProof="0" dirty="0">
                <a:ln>
                  <a:noFill/>
                </a:ln>
                <a:solidFill>
                  <a:srgbClr val="000000"/>
                </a:solidFill>
                <a:effectLst/>
                <a:uLnTx/>
                <a:uFillTx/>
                <a:latin typeface="Calibri" panose="020F0502020204030204" pitchFamily="34" charset="0"/>
                <a:cs typeface="Calibri"/>
                <a:sym typeface="Calibri"/>
              </a:rPr>
              <a:t>NCMBC is a statewide, business development and technology transition </a:t>
            </a:r>
            <a:r>
              <a:rPr kumimoji="0" lang="en-US" b="0" i="0" u="none" strike="noStrike" kern="0" cap="none" spc="0" normalizeH="0" baseline="0" noProof="0" dirty="0">
                <a:ln>
                  <a:noFill/>
                </a:ln>
                <a:solidFill>
                  <a:srgbClr val="0432FF"/>
                </a:solidFill>
                <a:effectLst/>
                <a:uLnTx/>
                <a:uFillTx/>
                <a:latin typeface="Calibri" panose="020F0502020204030204" pitchFamily="34" charset="0"/>
                <a:cs typeface="Calibri"/>
                <a:sym typeface="Calibri"/>
              </a:rPr>
              <a:t>entity of the State of North Carolina</a:t>
            </a:r>
            <a:r>
              <a:rPr kumimoji="0" lang="en-US" b="0" i="0" u="none" strike="noStrike" kern="0" cap="none" spc="0" normalizeH="0" baseline="0" noProof="0" dirty="0">
                <a:ln>
                  <a:noFill/>
                </a:ln>
                <a:solidFill>
                  <a:srgbClr val="000000"/>
                </a:solidFill>
                <a:effectLst/>
                <a:uLnTx/>
                <a:uFillTx/>
                <a:latin typeface="Calibri" panose="020F0502020204030204" pitchFamily="34" charset="0"/>
                <a:cs typeface="Calibri"/>
                <a:sym typeface="Calibri"/>
              </a:rPr>
              <a:t>, embedded in community colleges and headquartered at Fayetteville Technical Community College</a:t>
            </a:r>
          </a:p>
          <a:p>
            <a:pPr marL="0" marR="0" lvl="0" indent="0" algn="l" defTabSz="914400" rtl="0" eaLnBrk="1" fontAlgn="auto" latinLnBrk="0" hangingPunct="1">
              <a:lnSpc>
                <a:spcPct val="90000"/>
              </a:lnSpc>
              <a:spcBef>
                <a:spcPts val="1000"/>
              </a:spcBef>
              <a:spcAft>
                <a:spcPts val="0"/>
              </a:spcAft>
              <a:buClr>
                <a:srgbClr val="000000"/>
              </a:buClr>
              <a:buSzPts val="1800"/>
              <a:buNone/>
              <a:tabLst/>
              <a:defRPr/>
            </a:pPr>
            <a:endParaRPr kumimoji="0" lang="en-US" b="0" i="0" u="none" strike="noStrike" kern="0" cap="none" spc="0" normalizeH="0" baseline="0" noProof="0" dirty="0">
              <a:ln>
                <a:noFill/>
              </a:ln>
              <a:solidFill>
                <a:srgbClr val="000000"/>
              </a:solidFill>
              <a:effectLst/>
              <a:uLnTx/>
              <a:uFillTx/>
              <a:latin typeface="Calibri" panose="020F0502020204030204" pitchFamily="34" charset="0"/>
              <a:cs typeface="Calibri"/>
              <a:sym typeface="Calibri"/>
            </a:endParaRPr>
          </a:p>
          <a:p>
            <a:pPr indent="-457200">
              <a:buClr>
                <a:srgbClr val="000000"/>
              </a:buClr>
              <a:buFont typeface="Wingdings" panose="05000000000000000000" pitchFamily="2" charset="2"/>
              <a:buChar char="Ø"/>
              <a:defRPr/>
            </a:pPr>
            <a:r>
              <a:rPr lang="en-US" dirty="0"/>
              <a:t>NCMBC primary task - </a:t>
            </a:r>
            <a:r>
              <a:rPr lang="en-US" dirty="0">
                <a:solidFill>
                  <a:srgbClr val="290AFF"/>
                </a:solidFill>
              </a:rPr>
              <a:t>connect NC businesses </a:t>
            </a:r>
            <a:r>
              <a:rPr lang="en-US" dirty="0"/>
              <a:t>with DoD opportunities; help pursue, win and execute</a:t>
            </a:r>
          </a:p>
          <a:p>
            <a:pPr marL="0" indent="0">
              <a:buClr>
                <a:srgbClr val="000000"/>
              </a:buClr>
              <a:buNone/>
              <a:defRPr/>
            </a:pPr>
            <a:endParaRPr kumimoji="0" lang="en-US" b="0" i="0" u="none" strike="noStrike" kern="0" cap="none" spc="0" normalizeH="0" baseline="0" noProof="0" dirty="0">
              <a:ln>
                <a:noFill/>
              </a:ln>
              <a:solidFill>
                <a:srgbClr val="000000"/>
              </a:solidFill>
              <a:effectLst/>
              <a:uLnTx/>
              <a:uFillTx/>
              <a:latin typeface="Calibri" panose="020F0502020204030204" pitchFamily="34" charset="0"/>
              <a:cs typeface="Calibri"/>
              <a:sym typeface="Calibri"/>
            </a:endParaRPr>
          </a:p>
          <a:p>
            <a:pPr marR="0" lvl="0" indent="-457200" algn="l" defTabSz="914400" rtl="0" eaLnBrk="1" fontAlgn="auto" latinLnBrk="0" hangingPunct="1">
              <a:lnSpc>
                <a:spcPct val="90000"/>
              </a:lnSpc>
              <a:spcBef>
                <a:spcPts val="1000"/>
              </a:spcBef>
              <a:spcAft>
                <a:spcPts val="0"/>
              </a:spcAft>
              <a:buClr>
                <a:srgbClr val="000000"/>
              </a:buClr>
              <a:buSzPts val="1800"/>
              <a:buFont typeface="Wingdings" panose="05000000000000000000" pitchFamily="2" charset="2"/>
              <a:buChar char="Ø"/>
              <a:tabLst/>
              <a:defRPr/>
            </a:pPr>
            <a:r>
              <a:rPr kumimoji="0" lang="en-US" b="0" i="0" u="none" strike="noStrike" kern="0" cap="none" spc="0" normalizeH="0" baseline="0" noProof="0" dirty="0">
                <a:ln>
                  <a:noFill/>
                </a:ln>
                <a:solidFill>
                  <a:srgbClr val="000000"/>
                </a:solidFill>
                <a:effectLst/>
                <a:uLnTx/>
                <a:uFillTx/>
                <a:latin typeface="Calibri" panose="020F0502020204030204" pitchFamily="34" charset="0"/>
                <a:cs typeface="Calibri"/>
                <a:sym typeface="Calibri"/>
              </a:rPr>
              <a:t>Totally State-funded (and important to note), the NCMBC is the </a:t>
            </a:r>
            <a:r>
              <a:rPr kumimoji="0" lang="en-US" b="0" i="0" u="none" strike="noStrike" kern="0" cap="none" spc="0" normalizeH="0" baseline="0" noProof="0" dirty="0">
                <a:ln>
                  <a:noFill/>
                </a:ln>
                <a:solidFill>
                  <a:srgbClr val="0432FF"/>
                </a:solidFill>
                <a:effectLst/>
                <a:uLnTx/>
                <a:uFillTx/>
                <a:latin typeface="Calibri" panose="020F0502020204030204" pitchFamily="34" charset="0"/>
                <a:cs typeface="Calibri"/>
                <a:sym typeface="Calibri"/>
              </a:rPr>
              <a:t>only statewide, military focused</a:t>
            </a:r>
            <a:r>
              <a:rPr lang="en-US" dirty="0">
                <a:solidFill>
                  <a:srgbClr val="0432FF"/>
                </a:solidFill>
                <a:latin typeface="Calibri" panose="020F0502020204030204" pitchFamily="34" charset="0"/>
              </a:rPr>
              <a:t> </a:t>
            </a:r>
            <a:r>
              <a:rPr kumimoji="0" lang="en-US" b="0" i="0" u="none" strike="noStrike" kern="0" cap="none" spc="0" normalizeH="0" baseline="0" noProof="0" dirty="0">
                <a:ln>
                  <a:noFill/>
                </a:ln>
                <a:solidFill>
                  <a:srgbClr val="0432FF"/>
                </a:solidFill>
                <a:effectLst/>
                <a:uLnTx/>
                <a:uFillTx/>
                <a:latin typeface="Calibri" panose="020F0502020204030204" pitchFamily="34" charset="0"/>
                <a:cs typeface="Calibri"/>
                <a:sym typeface="Calibri"/>
              </a:rPr>
              <a:t>economic development entity in the US</a:t>
            </a:r>
            <a:endParaRPr kumimoji="0" lang="en-US" b="0" i="0" u="none" strike="noStrike" kern="0" cap="none" spc="0" normalizeH="0" baseline="0" noProof="0" dirty="0">
              <a:ln>
                <a:noFill/>
              </a:ln>
              <a:solidFill>
                <a:srgbClr val="000000"/>
              </a:solidFill>
              <a:effectLst/>
              <a:uLnTx/>
              <a:uFillTx/>
              <a:latin typeface="Calibri"/>
              <a:cs typeface="Calibri"/>
              <a:sym typeface="Calibri"/>
            </a:endParaRPr>
          </a:p>
          <a:p>
            <a:pPr marL="0" lvl="0" indent="0" algn="ctr" rtl="0">
              <a:lnSpc>
                <a:spcPct val="120000"/>
              </a:lnSpc>
              <a:spcBef>
                <a:spcPts val="1000"/>
              </a:spcBef>
              <a:spcAft>
                <a:spcPts val="0"/>
              </a:spcAft>
              <a:buClr>
                <a:schemeClr val="lt1"/>
              </a:buClr>
              <a:buSzPts val="2000"/>
              <a:buNone/>
            </a:pPr>
            <a:endParaRPr dirty="0">
              <a:solidFill>
                <a:srgbClr val="002060"/>
              </a:solidFill>
              <a:latin typeface="Calibri"/>
              <a:ea typeface="Calibri"/>
              <a:cs typeface="Calibri"/>
              <a:sym typeface="Calibri"/>
            </a:endParaRPr>
          </a:p>
        </p:txBody>
      </p:sp>
      <p:cxnSp>
        <p:nvCxnSpPr>
          <p:cNvPr id="116" name="Google Shape;116;p3"/>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117" name="Google Shape;117;p3"/>
          <p:cNvPicPr preferRelativeResize="0"/>
          <p:nvPr/>
        </p:nvPicPr>
        <p:blipFill rotWithShape="1">
          <a:blip r:embed="rId3">
            <a:alphaModFix/>
          </a:blip>
          <a:srcRect/>
          <a:stretch/>
        </p:blipFill>
        <p:spPr>
          <a:xfrm>
            <a:off x="9552365" y="5552301"/>
            <a:ext cx="2427577" cy="1305699"/>
          </a:xfrm>
          <a:prstGeom prst="rect">
            <a:avLst/>
          </a:prstGeom>
          <a:noFill/>
          <a:ln>
            <a:noFill/>
          </a:ln>
        </p:spPr>
      </p:pic>
      <p:pic>
        <p:nvPicPr>
          <p:cNvPr id="118" name="Google Shape;118;p3" descr="Logo, company name&#10;&#10;Description automatically generated"/>
          <p:cNvPicPr preferRelativeResize="0"/>
          <p:nvPr/>
        </p:nvPicPr>
        <p:blipFill rotWithShape="1">
          <a:blip r:embed="rId4">
            <a:alphaModFix/>
          </a:blip>
          <a:srcRect b="26641"/>
          <a:stretch/>
        </p:blipFill>
        <p:spPr>
          <a:xfrm>
            <a:off x="0" y="-207634"/>
            <a:ext cx="1825734" cy="1034946"/>
          </a:xfrm>
          <a:prstGeom prst="rect">
            <a:avLst/>
          </a:prstGeom>
          <a:noFill/>
          <a:ln>
            <a:noFill/>
          </a:ln>
        </p:spPr>
      </p:pic>
    </p:spTree>
    <p:extLst>
      <p:ext uri="{BB962C8B-B14F-4D97-AF65-F5344CB8AC3E}">
        <p14:creationId xmlns:p14="http://schemas.microsoft.com/office/powerpoint/2010/main" val="12806347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58"/>
          <p:cNvSpPr/>
          <p:nvPr/>
        </p:nvSpPr>
        <p:spPr>
          <a:xfrm>
            <a:off x="0" y="-63604"/>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installation/command - community relations</a:t>
            </a:r>
            <a:endParaRPr dirty="0"/>
          </a:p>
        </p:txBody>
      </p:sp>
      <p:sp>
        <p:nvSpPr>
          <p:cNvPr id="694" name="Google Shape;694;p58"/>
          <p:cNvSpPr txBox="1">
            <a:spLocks noGrp="1"/>
          </p:cNvSpPr>
          <p:nvPr>
            <p:ph type="title"/>
          </p:nvPr>
        </p:nvSpPr>
        <p:spPr>
          <a:xfrm>
            <a:off x="2356526" y="58910"/>
            <a:ext cx="10074532" cy="100188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33313D"/>
              </a:buClr>
              <a:buSzPts val="4000"/>
              <a:buFont typeface="Calibri"/>
              <a:buNone/>
            </a:pPr>
            <a:r>
              <a:rPr lang="en-US" sz="4000" b="1" dirty="0">
                <a:solidFill>
                  <a:srgbClr val="000000"/>
                </a:solidFill>
              </a:rPr>
              <a:t>Textile Networking &amp; Learning Opportunities</a:t>
            </a:r>
            <a:endParaRPr sz="4000" b="1" dirty="0">
              <a:solidFill>
                <a:schemeClr val="dk1"/>
              </a:solidFill>
              <a:latin typeface="Calibri"/>
              <a:ea typeface="Calibri"/>
              <a:cs typeface="Calibri"/>
              <a:sym typeface="Calibri"/>
            </a:endParaRPr>
          </a:p>
        </p:txBody>
      </p:sp>
      <p:sp>
        <p:nvSpPr>
          <p:cNvPr id="695" name="Google Shape;695;p58"/>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696" name="Google Shape;696;p58"/>
          <p:cNvSpPr txBox="1">
            <a:spLocks noGrp="1"/>
          </p:cNvSpPr>
          <p:nvPr>
            <p:ph type="body" idx="1"/>
          </p:nvPr>
        </p:nvSpPr>
        <p:spPr>
          <a:xfrm>
            <a:off x="411480" y="1440872"/>
            <a:ext cx="10354673" cy="5289108"/>
          </a:xfrm>
          <a:prstGeom prst="rect">
            <a:avLst/>
          </a:prstGeom>
          <a:noFill/>
          <a:ln>
            <a:noFill/>
          </a:ln>
        </p:spPr>
        <p:txBody>
          <a:bodyPr spcFirstLastPara="1" wrap="square" lIns="91425" tIns="45700" rIns="91425" bIns="45700" anchor="ctr" anchorCtr="0">
            <a:normAutofit/>
          </a:bodyPr>
          <a:lstStyle/>
          <a:p>
            <a:pPr marL="12700" lvl="0" indent="0" algn="l" rtl="0">
              <a:lnSpc>
                <a:spcPct val="100000"/>
              </a:lnSpc>
              <a:spcBef>
                <a:spcPts val="555"/>
              </a:spcBef>
              <a:spcAft>
                <a:spcPts val="0"/>
              </a:spcAft>
              <a:buClr>
                <a:srgbClr val="73777A"/>
              </a:buClr>
              <a:buSzPct val="59090"/>
              <a:buNone/>
            </a:pPr>
            <a:endParaRPr lang="en-US" dirty="0">
              <a:highlight>
                <a:srgbClr val="FFFF00"/>
              </a:highlight>
            </a:endParaRPr>
          </a:p>
          <a:p>
            <a:pPr marL="12700" lvl="0" indent="0" algn="l" rtl="0">
              <a:lnSpc>
                <a:spcPct val="100000"/>
              </a:lnSpc>
              <a:spcBef>
                <a:spcPts val="555"/>
              </a:spcBef>
              <a:spcAft>
                <a:spcPts val="0"/>
              </a:spcAft>
              <a:buClr>
                <a:srgbClr val="73777A"/>
              </a:buClr>
              <a:buSzPct val="59090"/>
              <a:buNone/>
            </a:pPr>
            <a:endParaRPr lang="en-US" dirty="0">
              <a:highlight>
                <a:srgbClr val="FFFF00"/>
              </a:highlight>
            </a:endParaRPr>
          </a:p>
          <a:p>
            <a:pPr marL="12700" lvl="0" indent="0" algn="l" rtl="0">
              <a:lnSpc>
                <a:spcPct val="100000"/>
              </a:lnSpc>
              <a:spcBef>
                <a:spcPts val="555"/>
              </a:spcBef>
              <a:spcAft>
                <a:spcPts val="0"/>
              </a:spcAft>
              <a:buClr>
                <a:srgbClr val="73777A"/>
              </a:buClr>
              <a:buSzPct val="59090"/>
              <a:buNone/>
            </a:pPr>
            <a:endParaRPr lang="en-US" dirty="0">
              <a:highlight>
                <a:srgbClr val="FFFF00"/>
              </a:highlight>
            </a:endParaRPr>
          </a:p>
          <a:p>
            <a:pPr marL="12700" lvl="0" indent="0" algn="l" rtl="0">
              <a:lnSpc>
                <a:spcPct val="100000"/>
              </a:lnSpc>
              <a:spcBef>
                <a:spcPts val="555"/>
              </a:spcBef>
              <a:spcAft>
                <a:spcPts val="0"/>
              </a:spcAft>
              <a:buClr>
                <a:srgbClr val="73777A"/>
              </a:buClr>
              <a:buSzPct val="59090"/>
              <a:buNone/>
            </a:pPr>
            <a:endParaRPr lang="en-US" dirty="0">
              <a:highlight>
                <a:srgbClr val="FFFF00"/>
              </a:highlight>
            </a:endParaRPr>
          </a:p>
          <a:p>
            <a:pPr marL="12700" lvl="0" indent="0" algn="l" rtl="0">
              <a:lnSpc>
                <a:spcPct val="100000"/>
              </a:lnSpc>
              <a:spcBef>
                <a:spcPts val="555"/>
              </a:spcBef>
              <a:spcAft>
                <a:spcPts val="0"/>
              </a:spcAft>
              <a:buClr>
                <a:srgbClr val="73777A"/>
              </a:buClr>
              <a:buSzPct val="59090"/>
              <a:buNone/>
            </a:pPr>
            <a:endParaRPr lang="en-US" dirty="0">
              <a:highlight>
                <a:srgbClr val="FFFF00"/>
              </a:highlight>
            </a:endParaRPr>
          </a:p>
          <a:p>
            <a:pPr marL="12700" lvl="0" indent="0" algn="l" rtl="0">
              <a:lnSpc>
                <a:spcPct val="100000"/>
              </a:lnSpc>
              <a:spcBef>
                <a:spcPts val="555"/>
              </a:spcBef>
              <a:spcAft>
                <a:spcPts val="0"/>
              </a:spcAft>
              <a:buClr>
                <a:srgbClr val="73777A"/>
              </a:buClr>
              <a:buSzPct val="59090"/>
              <a:buNone/>
            </a:pPr>
            <a:endParaRPr lang="en-US" dirty="0">
              <a:highlight>
                <a:srgbClr val="FFFF00"/>
              </a:highlight>
            </a:endParaRPr>
          </a:p>
          <a:p>
            <a:pPr marL="12700" lvl="0" indent="0" algn="l" rtl="0">
              <a:lnSpc>
                <a:spcPct val="100000"/>
              </a:lnSpc>
              <a:spcBef>
                <a:spcPts val="555"/>
              </a:spcBef>
              <a:spcAft>
                <a:spcPts val="0"/>
              </a:spcAft>
              <a:buClr>
                <a:srgbClr val="73777A"/>
              </a:buClr>
              <a:buSzPct val="59090"/>
              <a:buNone/>
            </a:pPr>
            <a:endParaRPr lang="en-US" dirty="0">
              <a:highlight>
                <a:srgbClr val="FFFF00"/>
              </a:highlight>
            </a:endParaRPr>
          </a:p>
          <a:p>
            <a:pPr marL="12700" lvl="0" indent="0" algn="l" rtl="0">
              <a:lnSpc>
                <a:spcPct val="100000"/>
              </a:lnSpc>
              <a:spcBef>
                <a:spcPts val="555"/>
              </a:spcBef>
              <a:spcAft>
                <a:spcPts val="0"/>
              </a:spcAft>
              <a:buClr>
                <a:srgbClr val="73777A"/>
              </a:buClr>
              <a:buSzPct val="59090"/>
              <a:buNone/>
            </a:pPr>
            <a:endParaRPr lang="en-US" dirty="0">
              <a:highlight>
                <a:srgbClr val="FFFF00"/>
              </a:highlight>
            </a:endParaRPr>
          </a:p>
          <a:p>
            <a:pPr marL="469900" indent="-457200">
              <a:lnSpc>
                <a:spcPct val="100000"/>
              </a:lnSpc>
              <a:spcBef>
                <a:spcPts val="555"/>
              </a:spcBef>
              <a:buClr>
                <a:srgbClr val="73777A"/>
              </a:buClr>
              <a:buSzPct val="59090"/>
            </a:pPr>
            <a:r>
              <a:rPr lang="en-US" dirty="0"/>
              <a:t>Plan to Attend! - </a:t>
            </a:r>
            <a:r>
              <a:rPr lang="en-US" dirty="0">
                <a:hlinkClick r:id="rId3"/>
              </a:rPr>
              <a:t>Federal and Defense Textile Summit, FEDTEX </a:t>
            </a:r>
            <a:endParaRPr lang="en-US" dirty="0"/>
          </a:p>
          <a:p>
            <a:pPr marL="12700" lvl="0" indent="0" algn="l" rtl="0">
              <a:lnSpc>
                <a:spcPct val="100000"/>
              </a:lnSpc>
              <a:spcBef>
                <a:spcPts val="555"/>
              </a:spcBef>
              <a:spcAft>
                <a:spcPts val="0"/>
              </a:spcAft>
              <a:buClr>
                <a:srgbClr val="73777A"/>
              </a:buClr>
              <a:buSzPct val="59090"/>
              <a:buNone/>
            </a:pPr>
            <a:r>
              <a:rPr lang="en-US" sz="1800" b="1" dirty="0"/>
              <a:t>                       (14-15 MAY 2024, McKimmon Center, Raleigh NC)  See NCMBC.us for details.</a:t>
            </a:r>
          </a:p>
          <a:p>
            <a:pPr marL="354965" lvl="0" indent="-342265" algn="l" rtl="0">
              <a:lnSpc>
                <a:spcPct val="100000"/>
              </a:lnSpc>
              <a:spcBef>
                <a:spcPts val="555"/>
              </a:spcBef>
              <a:spcAft>
                <a:spcPts val="0"/>
              </a:spcAft>
              <a:buClr>
                <a:srgbClr val="73777A"/>
              </a:buClr>
              <a:buSzPct val="59090"/>
              <a:buFont typeface="Arial"/>
              <a:buChar char="•"/>
            </a:pPr>
            <a:endParaRPr lang="en-US" dirty="0"/>
          </a:p>
        </p:txBody>
      </p:sp>
      <p:cxnSp>
        <p:nvCxnSpPr>
          <p:cNvPr id="697" name="Google Shape;697;p58"/>
          <p:cNvCxnSpPr>
            <a:cxnSpLocks/>
          </p:cNvCxnSpPr>
          <p:nvPr/>
        </p:nvCxnSpPr>
        <p:spPr>
          <a:xfrm flipV="1">
            <a:off x="1179239" y="6223393"/>
            <a:ext cx="9787700" cy="186551"/>
          </a:xfrm>
          <a:prstGeom prst="straightConnector1">
            <a:avLst/>
          </a:prstGeom>
          <a:noFill/>
          <a:ln w="12700" cap="flat" cmpd="sng">
            <a:solidFill>
              <a:schemeClr val="lt1"/>
            </a:solidFill>
            <a:prstDash val="solid"/>
            <a:miter lim="800000"/>
            <a:headEnd type="none" w="sm" len="sm"/>
            <a:tailEnd type="none" w="sm" len="sm"/>
          </a:ln>
        </p:spPr>
      </p:cxnSp>
      <p:pic>
        <p:nvPicPr>
          <p:cNvPr id="698" name="Google Shape;698;p58"/>
          <p:cNvPicPr preferRelativeResize="0"/>
          <p:nvPr/>
        </p:nvPicPr>
        <p:blipFill rotWithShape="1">
          <a:blip r:embed="rId4">
            <a:alphaModFix/>
          </a:blip>
          <a:srcRect/>
          <a:stretch/>
        </p:blipFill>
        <p:spPr>
          <a:xfrm>
            <a:off x="9552365" y="5552301"/>
            <a:ext cx="2427577" cy="1305699"/>
          </a:xfrm>
          <a:prstGeom prst="rect">
            <a:avLst/>
          </a:prstGeom>
          <a:noFill/>
          <a:ln>
            <a:noFill/>
          </a:ln>
        </p:spPr>
      </p:pic>
      <p:sp>
        <p:nvSpPr>
          <p:cNvPr id="10" name="Google Shape;907;p77">
            <a:extLst>
              <a:ext uri="{FF2B5EF4-FFF2-40B4-BE49-F238E27FC236}">
                <a16:creationId xmlns:a16="http://schemas.microsoft.com/office/drawing/2014/main" id="{9EFFA8E5-64DF-4FE9-AADB-D06D9DE1B058}"/>
              </a:ext>
            </a:extLst>
          </p:cNvPr>
          <p:cNvSpPr/>
          <p:nvPr/>
        </p:nvSpPr>
        <p:spPr>
          <a:xfrm rot="-2922022">
            <a:off x="-1319465" y="-186511"/>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pic>
        <p:nvPicPr>
          <p:cNvPr id="11" name="Google Shape;913;p77" descr="Logo, company name&#10;&#10;Description automatically generated">
            <a:extLst>
              <a:ext uri="{FF2B5EF4-FFF2-40B4-BE49-F238E27FC236}">
                <a16:creationId xmlns:a16="http://schemas.microsoft.com/office/drawing/2014/main" id="{47349E6E-87BD-43E8-8FF9-80102CFE72EE}"/>
              </a:ext>
            </a:extLst>
          </p:cNvPr>
          <p:cNvPicPr preferRelativeResize="0"/>
          <p:nvPr/>
        </p:nvPicPr>
        <p:blipFill rotWithShape="1">
          <a:blip r:embed="rId5">
            <a:alphaModFix/>
          </a:blip>
          <a:srcRect b="26641"/>
          <a:stretch/>
        </p:blipFill>
        <p:spPr>
          <a:xfrm>
            <a:off x="0" y="-207634"/>
            <a:ext cx="1825734" cy="1034946"/>
          </a:xfrm>
          <a:prstGeom prst="rect">
            <a:avLst/>
          </a:prstGeom>
          <a:noFill/>
          <a:ln>
            <a:noFill/>
          </a:ln>
        </p:spPr>
      </p:pic>
      <p:pic>
        <p:nvPicPr>
          <p:cNvPr id="4" name="Picture 3">
            <a:extLst>
              <a:ext uri="{FF2B5EF4-FFF2-40B4-BE49-F238E27FC236}">
                <a16:creationId xmlns:a16="http://schemas.microsoft.com/office/drawing/2014/main" id="{CC523E7A-86C9-4C0D-8FB0-FBF64C5E59D5}"/>
              </a:ext>
            </a:extLst>
          </p:cNvPr>
          <p:cNvPicPr>
            <a:picLocks noChangeAspect="1"/>
          </p:cNvPicPr>
          <p:nvPr/>
        </p:nvPicPr>
        <p:blipFill>
          <a:blip r:embed="rId6"/>
          <a:stretch>
            <a:fillRect/>
          </a:stretch>
        </p:blipFill>
        <p:spPr>
          <a:xfrm>
            <a:off x="1575940" y="1376456"/>
            <a:ext cx="7757777" cy="3878889"/>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5"/>
          <p:cNvSpPr/>
          <p:nvPr/>
        </p:nvSpPr>
        <p:spPr>
          <a:xfrm>
            <a:off x="-1"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Play"/>
              <a:ea typeface="Play"/>
              <a:cs typeface="Play"/>
              <a:sym typeface="Play"/>
            </a:endParaRPr>
          </a:p>
        </p:txBody>
      </p:sp>
      <p:sp>
        <p:nvSpPr>
          <p:cNvPr id="269" name="Google Shape;269;p15"/>
          <p:cNvSpPr/>
          <p:nvPr/>
        </p:nvSpPr>
        <p:spPr>
          <a:xfrm rot="-2922022">
            <a:off x="-1328609" y="-1316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tx2">
              <a:lumMod val="1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Play"/>
              <a:ea typeface="Play"/>
              <a:cs typeface="Play"/>
              <a:sym typeface="Play"/>
            </a:endParaRPr>
          </a:p>
        </p:txBody>
      </p:sp>
      <p:cxnSp>
        <p:nvCxnSpPr>
          <p:cNvPr id="272" name="Google Shape;272;p15"/>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276" name="Google Shape;276;p15" descr="Logo, company name&#10;&#10;Description automatically generated"/>
          <p:cNvPicPr preferRelativeResize="0"/>
          <p:nvPr/>
        </p:nvPicPr>
        <p:blipFill rotWithShape="1">
          <a:blip r:embed="rId3">
            <a:alphaModFix/>
          </a:blip>
          <a:srcRect b="26641"/>
          <a:stretch/>
        </p:blipFill>
        <p:spPr>
          <a:xfrm>
            <a:off x="0" y="-207634"/>
            <a:ext cx="1825734" cy="1034946"/>
          </a:xfrm>
          <a:prstGeom prst="rect">
            <a:avLst/>
          </a:prstGeom>
          <a:noFill/>
          <a:ln>
            <a:noFill/>
          </a:ln>
        </p:spPr>
      </p:pic>
      <p:sp>
        <p:nvSpPr>
          <p:cNvPr id="271" name="Google Shape;271;p15"/>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Play"/>
              <a:ea typeface="Play"/>
              <a:cs typeface="Play"/>
              <a:sym typeface="Play"/>
            </a:endParaRPr>
          </a:p>
        </p:txBody>
      </p:sp>
      <p:pic>
        <p:nvPicPr>
          <p:cNvPr id="273" name="Google Shape;273;p15"/>
          <p:cNvPicPr preferRelativeResize="0"/>
          <p:nvPr/>
        </p:nvPicPr>
        <p:blipFill rotWithShape="1">
          <a:blip r:embed="rId4">
            <a:alphaModFix/>
          </a:blip>
          <a:srcRect/>
          <a:stretch/>
        </p:blipFill>
        <p:spPr>
          <a:xfrm>
            <a:off x="9552365" y="5552301"/>
            <a:ext cx="2427577" cy="1305699"/>
          </a:xfrm>
          <a:prstGeom prst="rect">
            <a:avLst/>
          </a:prstGeom>
          <a:noFill/>
          <a:ln>
            <a:noFill/>
          </a:ln>
        </p:spPr>
      </p:pic>
      <p:sp>
        <p:nvSpPr>
          <p:cNvPr id="4" name="Google Shape;320;p19">
            <a:extLst>
              <a:ext uri="{FF2B5EF4-FFF2-40B4-BE49-F238E27FC236}">
                <a16:creationId xmlns:a16="http://schemas.microsoft.com/office/drawing/2014/main" id="{D272138B-BB19-4429-1DA7-B0692495E67B}"/>
              </a:ext>
            </a:extLst>
          </p:cNvPr>
          <p:cNvSpPr txBox="1">
            <a:spLocks/>
          </p:cNvSpPr>
          <p:nvPr/>
        </p:nvSpPr>
        <p:spPr>
          <a:xfrm>
            <a:off x="1736525" y="541623"/>
            <a:ext cx="10074532" cy="1001886"/>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Play"/>
              <a:buNone/>
              <a:defRPr sz="4000" b="0" i="0" u="none" strike="noStrike" cap="none">
                <a:solidFill>
                  <a:schemeClr val="lt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4000"/>
              <a:buFont typeface="Calibri"/>
              <a:buNone/>
              <a:tabLst/>
              <a:defRPr/>
            </a:pPr>
            <a:r>
              <a:rPr kumimoji="0" lang="en-US" b="1" i="0" u="none" strike="noStrike" kern="0" cap="none" spc="0" normalizeH="0" baseline="0" noProof="0" dirty="0">
                <a:ln>
                  <a:noFill/>
                </a:ln>
                <a:solidFill>
                  <a:srgbClr val="000000"/>
                </a:solidFill>
                <a:effectLst/>
                <a:uLnTx/>
                <a:uFillTx/>
                <a:latin typeface="Calibri"/>
                <a:ea typeface="Calibri"/>
                <a:cs typeface="Calibri"/>
                <a:sym typeface="Calibri"/>
              </a:rPr>
              <a:t>Technology Transition (DEFTECH)</a:t>
            </a:r>
            <a:endParaRPr kumimoji="0" lang="en-US" b="0" i="0" u="none" strike="noStrike" kern="0" cap="none" spc="0" normalizeH="0" baseline="0" noProof="0" dirty="0">
              <a:ln>
                <a:noFill/>
              </a:ln>
              <a:solidFill>
                <a:srgbClr val="FFFFFF"/>
              </a:solidFill>
              <a:effectLst/>
              <a:uLnTx/>
              <a:uFillTx/>
              <a:latin typeface="Play"/>
              <a:sym typeface="Play"/>
            </a:endParaRPr>
          </a:p>
        </p:txBody>
      </p:sp>
      <p:pic>
        <p:nvPicPr>
          <p:cNvPr id="5" name="Picture 4">
            <a:extLst>
              <a:ext uri="{FF2B5EF4-FFF2-40B4-BE49-F238E27FC236}">
                <a16:creationId xmlns:a16="http://schemas.microsoft.com/office/drawing/2014/main" id="{3A9FB11B-B188-8E6F-91A4-390E86912159}"/>
              </a:ext>
            </a:extLst>
          </p:cNvPr>
          <p:cNvPicPr>
            <a:picLocks noChangeAspect="1"/>
          </p:cNvPicPr>
          <p:nvPr/>
        </p:nvPicPr>
        <p:blipFill>
          <a:blip r:embed="rId5"/>
          <a:stretch>
            <a:fillRect/>
          </a:stretch>
        </p:blipFill>
        <p:spPr>
          <a:xfrm>
            <a:off x="860637" y="1963498"/>
            <a:ext cx="5384330" cy="2751117"/>
          </a:xfrm>
          <a:prstGeom prst="rect">
            <a:avLst/>
          </a:prstGeom>
        </p:spPr>
      </p:pic>
      <p:pic>
        <p:nvPicPr>
          <p:cNvPr id="6" name="Picture 5">
            <a:extLst>
              <a:ext uri="{FF2B5EF4-FFF2-40B4-BE49-F238E27FC236}">
                <a16:creationId xmlns:a16="http://schemas.microsoft.com/office/drawing/2014/main" id="{4C48BE82-4574-9367-126D-58E4A197873E}"/>
              </a:ext>
            </a:extLst>
          </p:cNvPr>
          <p:cNvPicPr>
            <a:picLocks noChangeAspect="1"/>
          </p:cNvPicPr>
          <p:nvPr/>
        </p:nvPicPr>
        <p:blipFill>
          <a:blip r:embed="rId6"/>
          <a:stretch>
            <a:fillRect/>
          </a:stretch>
        </p:blipFill>
        <p:spPr>
          <a:xfrm>
            <a:off x="6432888" y="1907177"/>
            <a:ext cx="4898475" cy="2758821"/>
          </a:xfrm>
          <a:prstGeom prst="rect">
            <a:avLst/>
          </a:prstGeom>
        </p:spPr>
      </p:pic>
      <p:graphicFrame>
        <p:nvGraphicFramePr>
          <p:cNvPr id="7" name="Table 4">
            <a:extLst>
              <a:ext uri="{FF2B5EF4-FFF2-40B4-BE49-F238E27FC236}">
                <a16:creationId xmlns:a16="http://schemas.microsoft.com/office/drawing/2014/main" id="{B54E1C90-0DF9-2C41-BF99-87825B64B83E}"/>
              </a:ext>
            </a:extLst>
          </p:cNvPr>
          <p:cNvGraphicFramePr>
            <a:graphicFrameLocks noGrp="1"/>
          </p:cNvGraphicFramePr>
          <p:nvPr/>
        </p:nvGraphicFramePr>
        <p:xfrm>
          <a:off x="1222891" y="4987280"/>
          <a:ext cx="8638170" cy="370840"/>
        </p:xfrm>
        <a:graphic>
          <a:graphicData uri="http://schemas.openxmlformats.org/drawingml/2006/table">
            <a:tbl>
              <a:tblPr firstRow="1" bandRow="1">
                <a:tableStyleId>{5C22544A-7EE6-4342-B048-85BDC9FD1C3A}</a:tableStyleId>
              </a:tblPr>
              <a:tblGrid>
                <a:gridCol w="1795581">
                  <a:extLst>
                    <a:ext uri="{9D8B030D-6E8A-4147-A177-3AD203B41FA5}">
                      <a16:colId xmlns:a16="http://schemas.microsoft.com/office/drawing/2014/main" val="2194440890"/>
                    </a:ext>
                  </a:extLst>
                </a:gridCol>
                <a:gridCol w="3914454">
                  <a:extLst>
                    <a:ext uri="{9D8B030D-6E8A-4147-A177-3AD203B41FA5}">
                      <a16:colId xmlns:a16="http://schemas.microsoft.com/office/drawing/2014/main" val="1055024950"/>
                    </a:ext>
                  </a:extLst>
                </a:gridCol>
                <a:gridCol w="2928135">
                  <a:extLst>
                    <a:ext uri="{9D8B030D-6E8A-4147-A177-3AD203B41FA5}">
                      <a16:colId xmlns:a16="http://schemas.microsoft.com/office/drawing/2014/main" val="3125502412"/>
                    </a:ext>
                  </a:extLst>
                </a:gridCol>
              </a:tblGrid>
              <a:tr h="370840">
                <a:tc>
                  <a:txBody>
                    <a:bodyPr/>
                    <a:lstStyle/>
                    <a:p>
                      <a:pPr algn="ctr"/>
                      <a:r>
                        <a:rPr lang="en-US" sz="1600" b="0" dirty="0">
                          <a:solidFill>
                            <a:schemeClr val="bg1"/>
                          </a:solidFill>
                        </a:rPr>
                        <a:t>CY2016-CY2023</a:t>
                      </a:r>
                    </a:p>
                  </a:txBody>
                  <a:tcPr>
                    <a:solidFill>
                      <a:schemeClr val="bg2">
                        <a:lumMod val="75000"/>
                        <a:lumOff val="25000"/>
                      </a:schemeClr>
                    </a:solidFill>
                  </a:tcPr>
                </a:tc>
                <a:tc>
                  <a:txBody>
                    <a:bodyPr/>
                    <a:lstStyle/>
                    <a:p>
                      <a:pPr algn="ctr"/>
                      <a:r>
                        <a:rPr lang="en-US" sz="1600" b="0" dirty="0">
                          <a:solidFill>
                            <a:schemeClr val="bg1"/>
                          </a:solidFill>
                        </a:rPr>
                        <a:t>Opportunities distributed: over 1,400</a:t>
                      </a:r>
                    </a:p>
                  </a:txBody>
                  <a:tcPr>
                    <a:solidFill>
                      <a:schemeClr val="bg2">
                        <a:lumMod val="75000"/>
                        <a:lumOff val="25000"/>
                      </a:schemeClr>
                    </a:solidFill>
                  </a:tcPr>
                </a:tc>
                <a:tc>
                  <a:txBody>
                    <a:bodyPr/>
                    <a:lstStyle/>
                    <a:p>
                      <a:pPr algn="ctr"/>
                      <a:r>
                        <a:rPr lang="en-US" sz="1600" b="0" dirty="0">
                          <a:solidFill>
                            <a:schemeClr val="bg1"/>
                          </a:solidFill>
                        </a:rPr>
                        <a:t>Innovation events: 100+</a:t>
                      </a:r>
                    </a:p>
                  </a:txBody>
                  <a:tcPr>
                    <a:solidFill>
                      <a:schemeClr val="bg2">
                        <a:lumMod val="75000"/>
                        <a:lumOff val="25000"/>
                      </a:schemeClr>
                    </a:solidFill>
                  </a:tcPr>
                </a:tc>
                <a:extLst>
                  <a:ext uri="{0D108BD9-81ED-4DB2-BD59-A6C34878D82A}">
                    <a16:rowId xmlns:a16="http://schemas.microsoft.com/office/drawing/2014/main" val="4135360627"/>
                  </a:ext>
                </a:extLst>
              </a:tr>
            </a:tbl>
          </a:graphicData>
        </a:graphic>
      </p:graphicFrame>
      <p:graphicFrame>
        <p:nvGraphicFramePr>
          <p:cNvPr id="8" name="Table 5">
            <a:extLst>
              <a:ext uri="{FF2B5EF4-FFF2-40B4-BE49-F238E27FC236}">
                <a16:creationId xmlns:a16="http://schemas.microsoft.com/office/drawing/2014/main" id="{E369B006-8846-E23F-9A24-3367E58AF2F0}"/>
              </a:ext>
            </a:extLst>
          </p:cNvPr>
          <p:cNvGraphicFramePr>
            <a:graphicFrameLocks noGrp="1"/>
          </p:cNvGraphicFramePr>
          <p:nvPr/>
        </p:nvGraphicFramePr>
        <p:xfrm>
          <a:off x="2272641" y="5445365"/>
          <a:ext cx="5897367" cy="370840"/>
        </p:xfrm>
        <a:graphic>
          <a:graphicData uri="http://schemas.openxmlformats.org/drawingml/2006/table">
            <a:tbl>
              <a:tblPr firstRow="1" bandRow="1">
                <a:tableStyleId>{5C22544A-7EE6-4342-B048-85BDC9FD1C3A}</a:tableStyleId>
              </a:tblPr>
              <a:tblGrid>
                <a:gridCol w="5897367">
                  <a:extLst>
                    <a:ext uri="{9D8B030D-6E8A-4147-A177-3AD203B41FA5}">
                      <a16:colId xmlns:a16="http://schemas.microsoft.com/office/drawing/2014/main" val="196588383"/>
                    </a:ext>
                  </a:extLst>
                </a:gridCol>
              </a:tblGrid>
              <a:tr h="370840">
                <a:tc>
                  <a:txBody>
                    <a:bodyPr/>
                    <a:lstStyle/>
                    <a:p>
                      <a:pPr algn="ctr"/>
                      <a:r>
                        <a:rPr lang="en-US" sz="1600" b="0" dirty="0"/>
                        <a:t>Innovation Awards: over $20 million, min value</a:t>
                      </a:r>
                    </a:p>
                  </a:txBody>
                  <a:tcPr>
                    <a:solidFill>
                      <a:schemeClr val="bg2">
                        <a:lumMod val="75000"/>
                        <a:lumOff val="25000"/>
                      </a:schemeClr>
                    </a:solidFill>
                  </a:tcPr>
                </a:tc>
                <a:extLst>
                  <a:ext uri="{0D108BD9-81ED-4DB2-BD59-A6C34878D82A}">
                    <a16:rowId xmlns:a16="http://schemas.microsoft.com/office/drawing/2014/main" val="927986908"/>
                  </a:ext>
                </a:extLst>
              </a:tr>
            </a:tbl>
          </a:graphicData>
        </a:graphic>
      </p:graphicFrame>
    </p:spTree>
    <p:extLst>
      <p:ext uri="{BB962C8B-B14F-4D97-AF65-F5344CB8AC3E}">
        <p14:creationId xmlns:p14="http://schemas.microsoft.com/office/powerpoint/2010/main" val="17493774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56"/>
          <p:cNvSpPr txBox="1">
            <a:spLocks noGrp="1"/>
          </p:cNvSpPr>
          <p:nvPr>
            <p:ph type="title"/>
          </p:nvPr>
        </p:nvSpPr>
        <p:spPr>
          <a:xfrm>
            <a:off x="670833" y="203440"/>
            <a:ext cx="14020800" cy="973237"/>
          </a:xfrm>
          <a:prstGeom prst="rect">
            <a:avLst/>
          </a:prstGeom>
          <a:noFill/>
          <a:ln>
            <a:noFill/>
          </a:ln>
        </p:spPr>
        <p:txBody>
          <a:bodyPr spcFirstLastPara="1" wrap="square" lIns="0" tIns="354225" rIns="0" bIns="0" anchor="ctr" anchorCtr="0">
            <a:spAutoFit/>
          </a:bodyPr>
          <a:lstStyle/>
          <a:p>
            <a:pPr marL="199808" lvl="0">
              <a:lnSpc>
                <a:spcPct val="100000"/>
              </a:lnSpc>
              <a:buSzPts val="4800"/>
            </a:pPr>
            <a:r>
              <a:rPr lang="en-US" sz="4000" b="1" dirty="0"/>
              <a:t>Tech Transition (DEFTECH) </a:t>
            </a:r>
            <a:endParaRPr sz="4000" dirty="0"/>
          </a:p>
        </p:txBody>
      </p:sp>
      <p:pic>
        <p:nvPicPr>
          <p:cNvPr id="678" name="Google Shape;678;p56"/>
          <p:cNvPicPr preferRelativeResize="0"/>
          <p:nvPr/>
        </p:nvPicPr>
        <p:blipFill rotWithShape="1">
          <a:blip r:embed="rId3">
            <a:alphaModFix/>
          </a:blip>
          <a:srcRect/>
          <a:stretch/>
        </p:blipFill>
        <p:spPr>
          <a:xfrm>
            <a:off x="10261600" y="5596467"/>
            <a:ext cx="1828800" cy="1261532"/>
          </a:xfrm>
          <a:prstGeom prst="rect">
            <a:avLst/>
          </a:prstGeom>
          <a:noFill/>
          <a:ln>
            <a:noFill/>
          </a:ln>
        </p:spPr>
      </p:pic>
      <p:graphicFrame>
        <p:nvGraphicFramePr>
          <p:cNvPr id="679" name="Google Shape;679;p56"/>
          <p:cNvGraphicFramePr/>
          <p:nvPr>
            <p:extLst>
              <p:ext uri="{D42A27DB-BD31-4B8C-83A1-F6EECF244321}">
                <p14:modId xmlns:p14="http://schemas.microsoft.com/office/powerpoint/2010/main" val="3187100305"/>
              </p:ext>
            </p:extLst>
          </p:nvPr>
        </p:nvGraphicFramePr>
        <p:xfrm>
          <a:off x="670833" y="1244009"/>
          <a:ext cx="9940460" cy="4352458"/>
        </p:xfrm>
        <a:graphic>
          <a:graphicData uri="http://schemas.openxmlformats.org/drawingml/2006/table">
            <a:tbl>
              <a:tblPr firstRow="1" bandRow="1">
                <a:noFill/>
                <a:tableStyleId>{0954FEA1-F6F3-4FDC-84C6-56D9F6AB6C53}</a:tableStyleId>
              </a:tblPr>
              <a:tblGrid>
                <a:gridCol w="9940460">
                  <a:extLst>
                    <a:ext uri="{9D8B030D-6E8A-4147-A177-3AD203B41FA5}">
                      <a16:colId xmlns:a16="http://schemas.microsoft.com/office/drawing/2014/main" val="20000"/>
                    </a:ext>
                  </a:extLst>
                </a:gridCol>
              </a:tblGrid>
              <a:tr h="587813">
                <a:tc>
                  <a:txBody>
                    <a:bodyPr/>
                    <a:lstStyle/>
                    <a:p>
                      <a:pPr marL="0" marR="0" lvl="0" indent="0" algn="l" rtl="0">
                        <a:lnSpc>
                          <a:spcPct val="100000"/>
                        </a:lnSpc>
                        <a:spcBef>
                          <a:spcPts val="0"/>
                        </a:spcBef>
                        <a:spcAft>
                          <a:spcPts val="0"/>
                        </a:spcAft>
                        <a:buNone/>
                      </a:pPr>
                      <a:endParaRPr sz="2900" u="none" strike="noStrike" cap="none" dirty="0">
                        <a:latin typeface="Times New Roman"/>
                        <a:ea typeface="Times New Roman"/>
                        <a:cs typeface="Times New Roman"/>
                        <a:sym typeface="Times New Roman"/>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0B0D4D"/>
                    </a:solidFill>
                  </a:tcPr>
                </a:tc>
                <a:extLst>
                  <a:ext uri="{0D108BD9-81ED-4DB2-BD59-A6C34878D82A}">
                    <a16:rowId xmlns:a16="http://schemas.microsoft.com/office/drawing/2014/main" val="10000"/>
                  </a:ext>
                </a:extLst>
              </a:tr>
              <a:tr h="3764645">
                <a:tc>
                  <a:txBody>
                    <a:bodyPr/>
                    <a:lstStyle/>
                    <a:p>
                      <a:pPr marL="91440" marR="1621155" lvl="0" indent="0" algn="l" rtl="0">
                        <a:lnSpc>
                          <a:spcPct val="87083"/>
                        </a:lnSpc>
                        <a:spcBef>
                          <a:spcPts val="0"/>
                        </a:spcBef>
                        <a:spcAft>
                          <a:spcPts val="0"/>
                        </a:spcAft>
                        <a:buNone/>
                      </a:pPr>
                      <a:r>
                        <a:rPr lang="en-US" sz="2400" b="1" u="none" strike="noStrike" cap="none" dirty="0">
                          <a:latin typeface="Calibri"/>
                          <a:ea typeface="Calibri"/>
                          <a:cs typeface="Calibri"/>
                          <a:sym typeface="Calibri"/>
                        </a:rPr>
                        <a:t>CSM (Ret.) DEFTECH Interim Director (RAL)</a:t>
                      </a:r>
                    </a:p>
                    <a:p>
                      <a:pPr marL="91440" marR="1621155" lvl="0" indent="0" algn="l" rtl="0">
                        <a:lnSpc>
                          <a:spcPct val="87083"/>
                        </a:lnSpc>
                        <a:spcBef>
                          <a:spcPts val="0"/>
                        </a:spcBef>
                        <a:spcAft>
                          <a:spcPts val="0"/>
                        </a:spcAft>
                        <a:buNone/>
                      </a:pPr>
                      <a:r>
                        <a:rPr lang="en-US" sz="2400" b="1" u="none" strike="noStrike" cap="none" dirty="0">
                          <a:latin typeface="Calibri"/>
                          <a:ea typeface="Calibri"/>
                          <a:cs typeface="Calibri"/>
                          <a:sym typeface="Calibri"/>
                        </a:rPr>
                        <a:t>Bob Burton </a:t>
                      </a:r>
                    </a:p>
                    <a:p>
                      <a:pPr marL="91440" marR="1621155" lvl="0" indent="0" algn="l" rtl="0">
                        <a:lnSpc>
                          <a:spcPct val="87083"/>
                        </a:lnSpc>
                        <a:spcBef>
                          <a:spcPts val="0"/>
                        </a:spcBef>
                        <a:spcAft>
                          <a:spcPts val="0"/>
                        </a:spcAft>
                        <a:buNone/>
                      </a:pPr>
                      <a:r>
                        <a:rPr lang="en-US" sz="2400" u="none" strike="noStrike" cap="none" dirty="0">
                          <a:solidFill>
                            <a:schemeClr val="tx1"/>
                          </a:solidFill>
                          <a:latin typeface="Calibri"/>
                          <a:ea typeface="Calibri"/>
                          <a:cs typeface="Calibri"/>
                          <a:sym typeface="Calibri"/>
                        </a:rPr>
                        <a:t>Email: </a:t>
                      </a:r>
                      <a:r>
                        <a:rPr lang="en-US" sz="2400" u="none" strike="noStrike" cap="none" dirty="0">
                          <a:solidFill>
                            <a:srgbClr val="0070C0"/>
                          </a:solidFill>
                          <a:latin typeface="Calibri"/>
                          <a:ea typeface="Calibri"/>
                          <a:cs typeface="Calibri"/>
                          <a:sym typeface="Calibri"/>
                          <a:hlinkClick r:id="rId4"/>
                        </a:rPr>
                        <a:t>burtonb@ncmbc.us</a:t>
                      </a:r>
                      <a:endParaRPr lang="en-US" sz="2400" u="none" strike="noStrike" cap="none" dirty="0">
                        <a:solidFill>
                          <a:srgbClr val="0070C0"/>
                        </a:solidFill>
                        <a:latin typeface="Calibri"/>
                        <a:ea typeface="Calibri"/>
                        <a:cs typeface="Calibri"/>
                        <a:sym typeface="Calibri"/>
                      </a:endParaRPr>
                    </a:p>
                    <a:p>
                      <a:pPr marL="91440" marR="1621155" lvl="0" indent="0" algn="l" rtl="0">
                        <a:lnSpc>
                          <a:spcPct val="87083"/>
                        </a:lnSpc>
                        <a:spcBef>
                          <a:spcPts val="0"/>
                        </a:spcBef>
                        <a:spcAft>
                          <a:spcPts val="0"/>
                        </a:spcAft>
                        <a:buNone/>
                      </a:pPr>
                      <a:r>
                        <a:rPr lang="en-US" sz="2400" dirty="0"/>
                        <a:t>O: 910.824.9609</a:t>
                      </a:r>
                      <a:endParaRPr sz="2400" u="none" strike="noStrike" cap="none" dirty="0">
                        <a:solidFill>
                          <a:srgbClr val="0070C0"/>
                        </a:solidFill>
                        <a:latin typeface="Calibri"/>
                        <a:ea typeface="Calibri"/>
                        <a:cs typeface="Calibri"/>
                        <a:sym typeface="Calibri"/>
                      </a:endParaRPr>
                    </a:p>
                  </a:txBody>
                  <a:tcPr marL="0" marR="0" marT="2599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E9"/>
                    </a:solidFill>
                  </a:tcPr>
                </a:tc>
                <a:extLst>
                  <a:ext uri="{0D108BD9-81ED-4DB2-BD59-A6C34878D82A}">
                    <a16:rowId xmlns:a16="http://schemas.microsoft.com/office/drawing/2014/main" val="10002"/>
                  </a:ext>
                </a:extLst>
              </a:tr>
            </a:tbl>
          </a:graphicData>
        </a:graphic>
      </p:graphicFrame>
      <p:pic>
        <p:nvPicPr>
          <p:cNvPr id="4" name="Picture 3">
            <a:extLst>
              <a:ext uri="{FF2B5EF4-FFF2-40B4-BE49-F238E27FC236}">
                <a16:creationId xmlns:a16="http://schemas.microsoft.com/office/drawing/2014/main" id="{FF220715-2D63-4338-B485-DB4703E1D7BD}"/>
              </a:ext>
            </a:extLst>
          </p:cNvPr>
          <p:cNvPicPr>
            <a:picLocks noChangeAspect="1"/>
          </p:cNvPicPr>
          <p:nvPr/>
        </p:nvPicPr>
        <p:blipFill>
          <a:blip r:embed="rId5"/>
          <a:stretch>
            <a:fillRect/>
          </a:stretch>
        </p:blipFill>
        <p:spPr>
          <a:xfrm>
            <a:off x="7559749" y="2101506"/>
            <a:ext cx="2241909" cy="2981262"/>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69"/>
          <p:cNvSpPr/>
          <p:nvPr/>
        </p:nvSpPr>
        <p:spPr>
          <a:xfrm>
            <a:off x="108414" y="36559"/>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installation/command - community relations</a:t>
            </a:r>
            <a:endParaRPr dirty="0"/>
          </a:p>
        </p:txBody>
      </p:sp>
      <p:sp>
        <p:nvSpPr>
          <p:cNvPr id="811" name="Google Shape;811;p69"/>
          <p:cNvSpPr/>
          <p:nvPr/>
        </p:nvSpPr>
        <p:spPr>
          <a:xfrm rot="-2922022">
            <a:off x="-1328609" y="-1316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812" name="Google Shape;812;p69"/>
          <p:cNvSpPr txBox="1">
            <a:spLocks noGrp="1"/>
          </p:cNvSpPr>
          <p:nvPr>
            <p:ph type="title"/>
          </p:nvPr>
        </p:nvSpPr>
        <p:spPr>
          <a:xfrm>
            <a:off x="1568523" y="1067476"/>
            <a:ext cx="10074532" cy="100188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33313D"/>
              </a:buClr>
              <a:buSzPts val="4000"/>
              <a:buFont typeface="Calibri"/>
              <a:buNone/>
            </a:pPr>
            <a:r>
              <a:rPr lang="en-US" b="1" dirty="0">
                <a:latin typeface="Calibri"/>
                <a:ea typeface="Calibri"/>
                <a:cs typeface="Calibri"/>
                <a:sym typeface="Calibri"/>
              </a:rPr>
              <a:t>Finding Opportunities and Next Steps</a:t>
            </a:r>
            <a:br>
              <a:rPr lang="en-US" sz="3200" b="1" dirty="0">
                <a:latin typeface="Calibri"/>
                <a:ea typeface="Calibri"/>
                <a:cs typeface="Calibri"/>
                <a:sym typeface="Calibri"/>
              </a:rPr>
            </a:br>
            <a:r>
              <a:rPr lang="en-US" sz="3200" b="1" dirty="0">
                <a:latin typeface="Calibri"/>
                <a:ea typeface="Calibri"/>
                <a:cs typeface="Calibri"/>
                <a:sym typeface="Calibri"/>
              </a:rPr>
              <a:t>“References”</a:t>
            </a:r>
            <a:endParaRPr sz="3200" b="1" dirty="0">
              <a:solidFill>
                <a:schemeClr val="dk1"/>
              </a:solidFill>
              <a:latin typeface="Calibri"/>
              <a:ea typeface="Calibri"/>
              <a:cs typeface="Calibri"/>
              <a:sym typeface="Calibri"/>
            </a:endParaRPr>
          </a:p>
        </p:txBody>
      </p:sp>
      <p:sp>
        <p:nvSpPr>
          <p:cNvPr id="813" name="Google Shape;813;p69"/>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814" name="Google Shape;814;p69"/>
          <p:cNvSpPr txBox="1">
            <a:spLocks noGrp="1"/>
          </p:cNvSpPr>
          <p:nvPr>
            <p:ph type="body" idx="1"/>
          </p:nvPr>
        </p:nvSpPr>
        <p:spPr>
          <a:xfrm>
            <a:off x="1190505" y="1936485"/>
            <a:ext cx="9573448" cy="3925766"/>
          </a:xfrm>
          <a:prstGeom prst="rect">
            <a:avLst/>
          </a:prstGeom>
          <a:noFill/>
          <a:ln>
            <a:noFill/>
          </a:ln>
        </p:spPr>
        <p:txBody>
          <a:bodyPr spcFirstLastPara="1" wrap="square" lIns="91425" tIns="45700" rIns="91425" bIns="45700" anchor="ctr" anchorCtr="0">
            <a:normAutofit/>
          </a:bodyPr>
          <a:lstStyle/>
          <a:p>
            <a:pPr indent="-457200">
              <a:lnSpc>
                <a:spcPct val="100000"/>
              </a:lnSpc>
              <a:spcBef>
                <a:spcPts val="420"/>
              </a:spcBef>
              <a:buSzPts val="2800"/>
            </a:pPr>
            <a:r>
              <a:rPr lang="en-US" dirty="0">
                <a:hlinkClick r:id="rId3"/>
              </a:rPr>
              <a:t>NCMBC.us </a:t>
            </a:r>
            <a:endParaRPr lang="en-US" dirty="0"/>
          </a:p>
          <a:p>
            <a:pPr indent="-457200">
              <a:lnSpc>
                <a:spcPct val="100000"/>
              </a:lnSpc>
              <a:spcBef>
                <a:spcPts val="420"/>
              </a:spcBef>
              <a:buSzPts val="2800"/>
            </a:pPr>
            <a:r>
              <a:rPr lang="en-US" dirty="0">
                <a:hlinkClick r:id="rId4"/>
              </a:rPr>
              <a:t>MatchForce.org</a:t>
            </a:r>
            <a:endParaRPr lang="en-US" dirty="0"/>
          </a:p>
          <a:p>
            <a:pPr indent="-457200">
              <a:lnSpc>
                <a:spcPct val="100000"/>
              </a:lnSpc>
              <a:spcBef>
                <a:spcPts val="420"/>
              </a:spcBef>
              <a:buSzPts val="2800"/>
            </a:pPr>
            <a:r>
              <a:rPr lang="en-US" dirty="0">
                <a:hlinkClick r:id="rId5"/>
              </a:rPr>
              <a:t>SAM.gov</a:t>
            </a:r>
            <a:endParaRPr lang="en-US" dirty="0"/>
          </a:p>
          <a:p>
            <a:pPr indent="-457200">
              <a:lnSpc>
                <a:spcPct val="100000"/>
              </a:lnSpc>
              <a:spcBef>
                <a:spcPts val="420"/>
              </a:spcBef>
              <a:buSzPts val="2800"/>
            </a:pPr>
            <a:r>
              <a:rPr lang="en-US" dirty="0">
                <a:hlinkClick r:id="rId6"/>
              </a:rPr>
              <a:t>SBA Federal Contracting Guide</a:t>
            </a:r>
            <a:endParaRPr lang="en-US" dirty="0"/>
          </a:p>
          <a:p>
            <a:pPr indent="-457200">
              <a:lnSpc>
                <a:spcPct val="100000"/>
              </a:lnSpc>
              <a:spcBef>
                <a:spcPts val="420"/>
              </a:spcBef>
              <a:buSzPts val="2800"/>
            </a:pPr>
            <a:r>
              <a:rPr lang="en-US" dirty="0">
                <a:hlinkClick r:id="rId7"/>
              </a:rPr>
              <a:t>Federal Procurement Data System</a:t>
            </a:r>
            <a:endParaRPr lang="en-US" dirty="0"/>
          </a:p>
          <a:p>
            <a:pPr indent="-457200">
              <a:lnSpc>
                <a:spcPct val="100000"/>
              </a:lnSpc>
              <a:spcBef>
                <a:spcPts val="420"/>
              </a:spcBef>
              <a:buSzPts val="2800"/>
            </a:pPr>
            <a:r>
              <a:rPr lang="en-US" dirty="0">
                <a:hlinkClick r:id="rId8"/>
              </a:rPr>
              <a:t>USASpending.gov</a:t>
            </a:r>
            <a:endParaRPr dirty="0">
              <a:latin typeface="Calibri"/>
              <a:ea typeface="Calibri"/>
              <a:cs typeface="Calibri"/>
              <a:sym typeface="Calibri"/>
            </a:endParaRPr>
          </a:p>
        </p:txBody>
      </p:sp>
      <p:cxnSp>
        <p:nvCxnSpPr>
          <p:cNvPr id="815" name="Google Shape;815;p69"/>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816" name="Google Shape;816;p69"/>
          <p:cNvPicPr preferRelativeResize="0"/>
          <p:nvPr/>
        </p:nvPicPr>
        <p:blipFill rotWithShape="1">
          <a:blip r:embed="rId9">
            <a:alphaModFix/>
          </a:blip>
          <a:srcRect/>
          <a:stretch/>
        </p:blipFill>
        <p:spPr>
          <a:xfrm>
            <a:off x="9552365" y="5552301"/>
            <a:ext cx="2427577" cy="1305699"/>
          </a:xfrm>
          <a:prstGeom prst="rect">
            <a:avLst/>
          </a:prstGeom>
          <a:noFill/>
          <a:ln>
            <a:noFill/>
          </a:ln>
        </p:spPr>
      </p:pic>
      <p:pic>
        <p:nvPicPr>
          <p:cNvPr id="817" name="Google Shape;817;p69" descr="Logo, company name&#10;&#10;Description automatically generated"/>
          <p:cNvPicPr preferRelativeResize="0"/>
          <p:nvPr/>
        </p:nvPicPr>
        <p:blipFill rotWithShape="1">
          <a:blip r:embed="rId10">
            <a:alphaModFix/>
          </a:blip>
          <a:srcRect b="26641"/>
          <a:stretch/>
        </p:blipFill>
        <p:spPr>
          <a:xfrm>
            <a:off x="0" y="-207634"/>
            <a:ext cx="1825734" cy="1034946"/>
          </a:xfrm>
          <a:prstGeom prst="rect">
            <a:avLst/>
          </a:prstGeom>
          <a:noFill/>
          <a:ln>
            <a:noFill/>
          </a:ln>
        </p:spPr>
      </p:pic>
    </p:spTree>
    <p:extLst>
      <p:ext uri="{BB962C8B-B14F-4D97-AF65-F5344CB8AC3E}">
        <p14:creationId xmlns:p14="http://schemas.microsoft.com/office/powerpoint/2010/main" val="34345053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61AB3-107A-2229-C907-51B7B0189DDB}"/>
              </a:ext>
            </a:extLst>
          </p:cNvPr>
          <p:cNvSpPr>
            <a:spLocks noGrp="1"/>
          </p:cNvSpPr>
          <p:nvPr>
            <p:ph type="title"/>
          </p:nvPr>
        </p:nvSpPr>
        <p:spPr/>
        <p:txBody>
          <a:bodyPr anchor="t">
            <a:normAutofit/>
          </a:bodyPr>
          <a:lstStyle/>
          <a:p>
            <a:r>
              <a:rPr lang="en-US" sz="4000" b="1" dirty="0"/>
              <a:t>NCMBC Textiles BD Team </a:t>
            </a:r>
            <a:endParaRPr lang="en-US" sz="4000" dirty="0"/>
          </a:p>
        </p:txBody>
      </p:sp>
      <p:graphicFrame>
        <p:nvGraphicFramePr>
          <p:cNvPr id="6" name="Google Shape;679;p56">
            <a:extLst>
              <a:ext uri="{FF2B5EF4-FFF2-40B4-BE49-F238E27FC236}">
                <a16:creationId xmlns:a16="http://schemas.microsoft.com/office/drawing/2014/main" id="{34F8F16D-5AD1-4E0A-BABB-59B85267CCEA}"/>
              </a:ext>
            </a:extLst>
          </p:cNvPr>
          <p:cNvGraphicFramePr/>
          <p:nvPr>
            <p:extLst>
              <p:ext uri="{D42A27DB-BD31-4B8C-83A1-F6EECF244321}">
                <p14:modId xmlns:p14="http://schemas.microsoft.com/office/powerpoint/2010/main" val="1583636045"/>
              </p:ext>
            </p:extLst>
          </p:nvPr>
        </p:nvGraphicFramePr>
        <p:xfrm>
          <a:off x="702730" y="1435395"/>
          <a:ext cx="10833596" cy="5209954"/>
        </p:xfrm>
        <a:graphic>
          <a:graphicData uri="http://schemas.openxmlformats.org/drawingml/2006/table">
            <a:tbl>
              <a:tblPr firstRow="1" bandRow="1">
                <a:noFill/>
                <a:tableStyleId>{0954FEA1-F6F3-4FDC-84C6-56D9F6AB6C53}</a:tableStyleId>
              </a:tblPr>
              <a:tblGrid>
                <a:gridCol w="5416798">
                  <a:extLst>
                    <a:ext uri="{9D8B030D-6E8A-4147-A177-3AD203B41FA5}">
                      <a16:colId xmlns:a16="http://schemas.microsoft.com/office/drawing/2014/main" val="20000"/>
                    </a:ext>
                  </a:extLst>
                </a:gridCol>
                <a:gridCol w="5416798">
                  <a:extLst>
                    <a:ext uri="{9D8B030D-6E8A-4147-A177-3AD203B41FA5}">
                      <a16:colId xmlns:a16="http://schemas.microsoft.com/office/drawing/2014/main" val="74056817"/>
                    </a:ext>
                  </a:extLst>
                </a:gridCol>
              </a:tblGrid>
              <a:tr h="495384">
                <a:tc>
                  <a:txBody>
                    <a:bodyPr/>
                    <a:lstStyle/>
                    <a:p>
                      <a:pPr marL="0" marR="0" lvl="0" indent="0" algn="ctr" rtl="0">
                        <a:lnSpc>
                          <a:spcPct val="100000"/>
                        </a:lnSpc>
                        <a:spcBef>
                          <a:spcPts val="0"/>
                        </a:spcBef>
                        <a:spcAft>
                          <a:spcPts val="0"/>
                        </a:spcAft>
                        <a:buNone/>
                      </a:pPr>
                      <a:r>
                        <a:rPr lang="en-US" sz="2900" u="none" strike="noStrike" cap="none" dirty="0">
                          <a:solidFill>
                            <a:schemeClr val="bg1"/>
                          </a:solidFill>
                          <a:latin typeface="Calibri" panose="020F0502020204030204" pitchFamily="34" charset="0"/>
                          <a:ea typeface="Times New Roman"/>
                          <a:cs typeface="Calibri" panose="020F0502020204030204" pitchFamily="34" charset="0"/>
                          <a:sym typeface="Times New Roman"/>
                        </a:rPr>
                        <a:t>Lee Moritz</a:t>
                      </a:r>
                      <a:endParaRPr sz="2900" u="none" strike="noStrike" cap="none" dirty="0">
                        <a:solidFill>
                          <a:schemeClr val="bg1"/>
                        </a:solidFill>
                        <a:latin typeface="Calibri" panose="020F0502020204030204" pitchFamily="34" charset="0"/>
                        <a:ea typeface="Times New Roman"/>
                        <a:cs typeface="Calibri" panose="020F0502020204030204" pitchFamily="34" charset="0"/>
                        <a:sym typeface="Times New Roman"/>
                      </a:endParaRPr>
                    </a:p>
                  </a:txBody>
                  <a:tcPr marL="0" marR="0"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0B0D4D"/>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900" u="none" strike="noStrike" cap="none" dirty="0">
                          <a:solidFill>
                            <a:schemeClr val="bg1"/>
                          </a:solidFill>
                          <a:latin typeface="Calibri" panose="020F0502020204030204" pitchFamily="34" charset="0"/>
                          <a:ea typeface="Times New Roman"/>
                          <a:cs typeface="Calibri" panose="020F0502020204030204" pitchFamily="34" charset="0"/>
                          <a:sym typeface="Times New Roman"/>
                        </a:rPr>
                        <a:t>TJ Gilroy</a:t>
                      </a: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solidFill>
                      <a:srgbClr val="0B0D4D"/>
                    </a:solidFill>
                  </a:tcPr>
                </a:tc>
                <a:extLst>
                  <a:ext uri="{0D108BD9-81ED-4DB2-BD59-A6C34878D82A}">
                    <a16:rowId xmlns:a16="http://schemas.microsoft.com/office/drawing/2014/main" val="10000"/>
                  </a:ext>
                </a:extLst>
              </a:tr>
              <a:tr h="4714570">
                <a:tc>
                  <a:txBody>
                    <a:bodyPr/>
                    <a:lstStyle/>
                    <a:p>
                      <a:pPr marL="91440" marR="1621155" lvl="0" indent="0" algn="l" rtl="0">
                        <a:lnSpc>
                          <a:spcPct val="87083"/>
                        </a:lnSpc>
                        <a:spcBef>
                          <a:spcPts val="0"/>
                        </a:spcBef>
                        <a:spcAft>
                          <a:spcPts val="0"/>
                        </a:spcAft>
                        <a:buNone/>
                      </a:pPr>
                      <a:endParaRPr lang="en-US" sz="2400" b="1" u="none" strike="noStrike" cap="none" dirty="0">
                        <a:latin typeface="Calibri"/>
                        <a:ea typeface="Calibri"/>
                        <a:cs typeface="Calibri"/>
                        <a:sym typeface="Calibri"/>
                      </a:endParaRPr>
                    </a:p>
                    <a:p>
                      <a:pPr marL="91440" marR="1621155" lvl="0" indent="0" algn="l" rtl="0">
                        <a:lnSpc>
                          <a:spcPct val="87083"/>
                        </a:lnSpc>
                        <a:spcBef>
                          <a:spcPts val="0"/>
                        </a:spcBef>
                        <a:spcAft>
                          <a:spcPts val="0"/>
                        </a:spcAft>
                        <a:buNone/>
                      </a:pPr>
                      <a:endParaRPr lang="en-US" sz="2400" b="1" u="none" strike="noStrike" cap="none" dirty="0">
                        <a:latin typeface="Calibri"/>
                        <a:ea typeface="Calibri"/>
                        <a:cs typeface="Calibri"/>
                        <a:sym typeface="Calibri"/>
                      </a:endParaRPr>
                    </a:p>
                    <a:p>
                      <a:pPr marL="91440" marR="1621155" lvl="0" indent="0" algn="l" rtl="0">
                        <a:lnSpc>
                          <a:spcPct val="87083"/>
                        </a:lnSpc>
                        <a:spcBef>
                          <a:spcPts val="0"/>
                        </a:spcBef>
                        <a:spcAft>
                          <a:spcPts val="0"/>
                        </a:spcAft>
                        <a:buNone/>
                      </a:pPr>
                      <a:endParaRPr lang="en-US" sz="2400" b="1" u="none" strike="noStrike" cap="none" dirty="0">
                        <a:latin typeface="Calibri"/>
                        <a:ea typeface="Calibri"/>
                        <a:cs typeface="Calibri"/>
                        <a:sym typeface="Calibri"/>
                      </a:endParaRPr>
                    </a:p>
                    <a:p>
                      <a:pPr marL="91440" marR="1621155" lvl="0" indent="0" algn="l" rtl="0">
                        <a:lnSpc>
                          <a:spcPct val="87083"/>
                        </a:lnSpc>
                        <a:spcBef>
                          <a:spcPts val="0"/>
                        </a:spcBef>
                        <a:spcAft>
                          <a:spcPts val="0"/>
                        </a:spcAft>
                        <a:buNone/>
                      </a:pPr>
                      <a:endParaRPr lang="en-US" sz="2400" b="1" u="none" strike="noStrike" cap="none" dirty="0">
                        <a:latin typeface="Calibri"/>
                        <a:ea typeface="Calibri"/>
                        <a:cs typeface="Calibri"/>
                        <a:sym typeface="Calibri"/>
                      </a:endParaRPr>
                    </a:p>
                    <a:p>
                      <a:pPr marL="91440" marR="1621155" lvl="0" indent="0" algn="l" rtl="0">
                        <a:lnSpc>
                          <a:spcPct val="87083"/>
                        </a:lnSpc>
                        <a:spcBef>
                          <a:spcPts val="0"/>
                        </a:spcBef>
                        <a:spcAft>
                          <a:spcPts val="0"/>
                        </a:spcAft>
                        <a:buNone/>
                      </a:pPr>
                      <a:endParaRPr lang="en-US" sz="2400" b="1" u="none" strike="noStrike" cap="none" dirty="0">
                        <a:latin typeface="Calibri"/>
                        <a:ea typeface="Calibri"/>
                        <a:cs typeface="Calibri"/>
                        <a:sym typeface="Calibri"/>
                      </a:endParaRPr>
                    </a:p>
                    <a:p>
                      <a:pPr marL="91440" marR="1621155" lvl="0" indent="0" algn="l" rtl="0">
                        <a:lnSpc>
                          <a:spcPct val="87083"/>
                        </a:lnSpc>
                        <a:spcBef>
                          <a:spcPts val="0"/>
                        </a:spcBef>
                        <a:spcAft>
                          <a:spcPts val="0"/>
                        </a:spcAft>
                        <a:buNone/>
                      </a:pPr>
                      <a:endParaRPr lang="en-US" sz="2400" b="1" u="none" strike="noStrike" cap="none" dirty="0">
                        <a:latin typeface="Calibri"/>
                        <a:ea typeface="Calibri"/>
                        <a:cs typeface="Calibri"/>
                        <a:sym typeface="Calibri"/>
                      </a:endParaRPr>
                    </a:p>
                    <a:p>
                      <a:pPr marL="91440" marR="1621155" lvl="0" indent="0" algn="l" rtl="0">
                        <a:lnSpc>
                          <a:spcPct val="87083"/>
                        </a:lnSpc>
                        <a:spcBef>
                          <a:spcPts val="0"/>
                        </a:spcBef>
                        <a:spcAft>
                          <a:spcPts val="0"/>
                        </a:spcAft>
                        <a:buNone/>
                      </a:pPr>
                      <a:endParaRPr lang="en-US" sz="2400" b="1" u="none" strike="noStrike" cap="none" dirty="0">
                        <a:latin typeface="Calibri"/>
                        <a:ea typeface="Calibri"/>
                        <a:cs typeface="Calibri"/>
                        <a:sym typeface="Calibri"/>
                      </a:endParaRPr>
                    </a:p>
                    <a:p>
                      <a:pPr marL="91440" marR="1621155" lvl="0" indent="0" algn="l" rtl="0">
                        <a:lnSpc>
                          <a:spcPct val="87083"/>
                        </a:lnSpc>
                        <a:spcBef>
                          <a:spcPts val="0"/>
                        </a:spcBef>
                        <a:spcAft>
                          <a:spcPts val="0"/>
                        </a:spcAft>
                        <a:buNone/>
                      </a:pPr>
                      <a:endParaRPr lang="en-US" sz="2400" b="1" u="none" strike="noStrike" cap="none" dirty="0">
                        <a:latin typeface="Calibri"/>
                        <a:ea typeface="Calibri"/>
                        <a:cs typeface="Calibri"/>
                        <a:sym typeface="Calibri"/>
                      </a:endParaRPr>
                    </a:p>
                    <a:p>
                      <a:pPr marL="91440" marR="1621155" lvl="0" indent="0" algn="l" rtl="0">
                        <a:lnSpc>
                          <a:spcPct val="87083"/>
                        </a:lnSpc>
                        <a:spcBef>
                          <a:spcPts val="0"/>
                        </a:spcBef>
                        <a:spcAft>
                          <a:spcPts val="0"/>
                        </a:spcAft>
                        <a:buNone/>
                      </a:pPr>
                      <a:endParaRPr lang="en-US" sz="2400" b="1" u="none" strike="noStrike" cap="none" dirty="0">
                        <a:latin typeface="Calibri"/>
                        <a:ea typeface="Calibri"/>
                        <a:cs typeface="Calibri"/>
                        <a:sym typeface="Calibri"/>
                      </a:endParaRPr>
                    </a:p>
                    <a:p>
                      <a:pPr marL="91440" marR="1621155" lvl="0" indent="0" algn="l" rtl="0">
                        <a:lnSpc>
                          <a:spcPct val="87083"/>
                        </a:lnSpc>
                        <a:spcBef>
                          <a:spcPts val="0"/>
                        </a:spcBef>
                        <a:spcAft>
                          <a:spcPts val="0"/>
                        </a:spcAft>
                        <a:buNone/>
                      </a:pPr>
                      <a:r>
                        <a:rPr lang="en-US" sz="2200" b="1" i="1" u="none" strike="noStrike" cap="none" dirty="0">
                          <a:latin typeface="Calibri"/>
                          <a:ea typeface="Calibri"/>
                          <a:cs typeface="Calibri"/>
                          <a:sym typeface="Calibri"/>
                        </a:rPr>
                        <a:t>Federal Business Development </a:t>
                      </a:r>
                      <a:r>
                        <a:rPr lang="en-US" sz="2000" b="1" i="0" u="none" strike="noStrike" cap="none" dirty="0">
                          <a:latin typeface="Calibri"/>
                          <a:ea typeface="Calibri"/>
                          <a:cs typeface="Calibri"/>
                          <a:sym typeface="Calibri"/>
                        </a:rPr>
                        <a:t>(Hickory) </a:t>
                      </a:r>
                      <a:endParaRPr lang="en-US" sz="2000" b="1" i="1" u="none" strike="noStrike" cap="none" dirty="0">
                        <a:latin typeface="Calibri"/>
                        <a:ea typeface="Calibri"/>
                        <a:cs typeface="Calibri"/>
                        <a:sym typeface="Calibri"/>
                      </a:endParaRPr>
                    </a:p>
                    <a:p>
                      <a:pPr marL="91440" marR="1621155" lvl="0" indent="0" algn="l" rtl="0">
                        <a:lnSpc>
                          <a:spcPct val="87083"/>
                        </a:lnSpc>
                        <a:spcBef>
                          <a:spcPts val="0"/>
                        </a:spcBef>
                        <a:spcAft>
                          <a:spcPts val="0"/>
                        </a:spcAft>
                        <a:buNone/>
                      </a:pPr>
                      <a:r>
                        <a:rPr lang="en-US" sz="2400" b="1" u="none" strike="noStrike" cap="none" dirty="0">
                          <a:latin typeface="Calibri"/>
                          <a:ea typeface="Calibri"/>
                          <a:cs typeface="Calibri"/>
                          <a:sym typeface="Calibri"/>
                        </a:rPr>
                        <a:t>E: </a:t>
                      </a:r>
                      <a:r>
                        <a:rPr lang="en-US" sz="2400" b="1" u="none" strike="noStrike" cap="none" dirty="0">
                          <a:latin typeface="Calibri"/>
                          <a:ea typeface="Calibri"/>
                          <a:cs typeface="Calibri"/>
                          <a:sym typeface="Calibri"/>
                          <a:hlinkClick r:id="rId2"/>
                        </a:rPr>
                        <a:t>moritzl@ncmbc.us</a:t>
                      </a:r>
                      <a:endParaRPr lang="en-US" sz="2400" b="1" u="none" strike="noStrike" cap="none" dirty="0">
                        <a:latin typeface="Calibri"/>
                        <a:ea typeface="Calibri"/>
                        <a:cs typeface="Calibri"/>
                        <a:sym typeface="Calibri"/>
                      </a:endParaRPr>
                    </a:p>
                    <a:p>
                      <a:pPr marL="91440" marR="1621155" lvl="0" indent="0" algn="l" rtl="0">
                        <a:lnSpc>
                          <a:spcPct val="87083"/>
                        </a:lnSpc>
                        <a:spcBef>
                          <a:spcPts val="0"/>
                        </a:spcBef>
                        <a:spcAft>
                          <a:spcPts val="0"/>
                        </a:spcAft>
                        <a:buNone/>
                      </a:pPr>
                      <a:r>
                        <a:rPr lang="en-US" sz="2400" b="1" u="none" strike="noStrike" cap="none" dirty="0">
                          <a:latin typeface="Calibri"/>
                          <a:ea typeface="Calibri"/>
                          <a:cs typeface="Calibri"/>
                          <a:sym typeface="Calibri"/>
                        </a:rPr>
                        <a:t>C: 828-446-7193</a:t>
                      </a:r>
                    </a:p>
                  </a:txBody>
                  <a:tcPr marL="0" marR="0" marT="259925"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solidFill>
                      <a:srgbClr val="E7E7E9"/>
                    </a:solidFill>
                  </a:tcPr>
                </a:tc>
                <a:tc>
                  <a:txBody>
                    <a:bodyPr/>
                    <a:lstStyle/>
                    <a:p>
                      <a:pPr marL="91440" marR="1621155" lvl="0" indent="0" algn="l" rtl="0">
                        <a:lnSpc>
                          <a:spcPct val="87083"/>
                        </a:lnSpc>
                        <a:spcBef>
                          <a:spcPts val="0"/>
                        </a:spcBef>
                        <a:spcAft>
                          <a:spcPts val="0"/>
                        </a:spcAft>
                        <a:buNone/>
                      </a:pPr>
                      <a:endParaRPr lang="en-US" sz="2400" b="1" u="none" strike="noStrike" cap="none" dirty="0">
                        <a:latin typeface="Calibri"/>
                        <a:ea typeface="Calibri"/>
                        <a:cs typeface="Calibri"/>
                        <a:sym typeface="Calibri"/>
                      </a:endParaRPr>
                    </a:p>
                    <a:p>
                      <a:pPr marL="91440" marR="1621155" lvl="0" indent="0" algn="l" rtl="0">
                        <a:lnSpc>
                          <a:spcPct val="87083"/>
                        </a:lnSpc>
                        <a:spcBef>
                          <a:spcPts val="0"/>
                        </a:spcBef>
                        <a:spcAft>
                          <a:spcPts val="0"/>
                        </a:spcAft>
                        <a:buNone/>
                      </a:pPr>
                      <a:endParaRPr lang="en-US" sz="2400" b="1" u="none" strike="noStrike" cap="none" dirty="0">
                        <a:latin typeface="Calibri"/>
                        <a:ea typeface="Calibri"/>
                        <a:cs typeface="Calibri"/>
                        <a:sym typeface="Calibri"/>
                      </a:endParaRPr>
                    </a:p>
                    <a:p>
                      <a:pPr marL="91440" marR="1621155" lvl="0" indent="0" algn="l" rtl="0">
                        <a:lnSpc>
                          <a:spcPct val="87083"/>
                        </a:lnSpc>
                        <a:spcBef>
                          <a:spcPts val="0"/>
                        </a:spcBef>
                        <a:spcAft>
                          <a:spcPts val="0"/>
                        </a:spcAft>
                        <a:buNone/>
                      </a:pPr>
                      <a:endParaRPr lang="en-US" sz="2400" b="1" u="none" strike="noStrike" cap="none" dirty="0">
                        <a:latin typeface="Calibri"/>
                        <a:ea typeface="Calibri"/>
                        <a:cs typeface="Calibri"/>
                        <a:sym typeface="Calibri"/>
                      </a:endParaRPr>
                    </a:p>
                    <a:p>
                      <a:pPr marL="91440" marR="1621155" lvl="0" indent="0" algn="l" rtl="0">
                        <a:lnSpc>
                          <a:spcPct val="87083"/>
                        </a:lnSpc>
                        <a:spcBef>
                          <a:spcPts val="0"/>
                        </a:spcBef>
                        <a:spcAft>
                          <a:spcPts val="0"/>
                        </a:spcAft>
                        <a:buNone/>
                      </a:pPr>
                      <a:endParaRPr lang="en-US" sz="2400" b="1" u="none" strike="noStrike" cap="none" dirty="0">
                        <a:latin typeface="Calibri"/>
                        <a:ea typeface="Calibri"/>
                        <a:cs typeface="Calibri"/>
                        <a:sym typeface="Calibri"/>
                      </a:endParaRPr>
                    </a:p>
                    <a:p>
                      <a:pPr marL="91440" marR="1621155" lvl="0" indent="0" algn="l" rtl="0">
                        <a:lnSpc>
                          <a:spcPct val="87083"/>
                        </a:lnSpc>
                        <a:spcBef>
                          <a:spcPts val="0"/>
                        </a:spcBef>
                        <a:spcAft>
                          <a:spcPts val="0"/>
                        </a:spcAft>
                        <a:buNone/>
                      </a:pPr>
                      <a:endParaRPr lang="en-US" sz="2400" b="1" u="none" strike="noStrike" cap="none" dirty="0">
                        <a:latin typeface="Calibri"/>
                        <a:ea typeface="Calibri"/>
                        <a:cs typeface="Calibri"/>
                        <a:sym typeface="Calibri"/>
                      </a:endParaRPr>
                    </a:p>
                    <a:p>
                      <a:pPr marL="91440" marR="1621155" lvl="0" indent="0" algn="l" rtl="0">
                        <a:lnSpc>
                          <a:spcPct val="87083"/>
                        </a:lnSpc>
                        <a:spcBef>
                          <a:spcPts val="0"/>
                        </a:spcBef>
                        <a:spcAft>
                          <a:spcPts val="0"/>
                        </a:spcAft>
                        <a:buNone/>
                      </a:pPr>
                      <a:endParaRPr lang="en-US" sz="2400" b="1" u="none" strike="noStrike" cap="none" dirty="0">
                        <a:latin typeface="Calibri"/>
                        <a:ea typeface="Calibri"/>
                        <a:cs typeface="Calibri"/>
                        <a:sym typeface="Calibri"/>
                      </a:endParaRPr>
                    </a:p>
                    <a:p>
                      <a:pPr marL="91440" marR="1621155" lvl="0" indent="0" algn="l" rtl="0">
                        <a:lnSpc>
                          <a:spcPct val="87083"/>
                        </a:lnSpc>
                        <a:spcBef>
                          <a:spcPts val="0"/>
                        </a:spcBef>
                        <a:spcAft>
                          <a:spcPts val="0"/>
                        </a:spcAft>
                        <a:buNone/>
                      </a:pPr>
                      <a:endParaRPr lang="en-US" sz="2400" b="1" u="none" strike="noStrike" cap="none" dirty="0">
                        <a:latin typeface="Calibri"/>
                        <a:ea typeface="Calibri"/>
                        <a:cs typeface="Calibri"/>
                        <a:sym typeface="Calibri"/>
                      </a:endParaRPr>
                    </a:p>
                    <a:p>
                      <a:pPr marL="91440" marR="1621155" lvl="0" indent="0" algn="l" rtl="0">
                        <a:lnSpc>
                          <a:spcPct val="87083"/>
                        </a:lnSpc>
                        <a:spcBef>
                          <a:spcPts val="0"/>
                        </a:spcBef>
                        <a:spcAft>
                          <a:spcPts val="0"/>
                        </a:spcAft>
                        <a:buNone/>
                      </a:pPr>
                      <a:endParaRPr lang="en-US" sz="2400" b="1" u="none" strike="noStrike" cap="none" dirty="0">
                        <a:latin typeface="Calibri"/>
                        <a:ea typeface="Calibri"/>
                        <a:cs typeface="Calibri"/>
                        <a:sym typeface="Calibri"/>
                      </a:endParaRPr>
                    </a:p>
                    <a:p>
                      <a:pPr marL="91440" marR="1621155" lvl="0" indent="0" algn="l" rtl="0">
                        <a:lnSpc>
                          <a:spcPct val="87083"/>
                        </a:lnSpc>
                        <a:spcBef>
                          <a:spcPts val="0"/>
                        </a:spcBef>
                        <a:spcAft>
                          <a:spcPts val="0"/>
                        </a:spcAft>
                        <a:buNone/>
                      </a:pPr>
                      <a:endParaRPr lang="en-US" sz="2400" b="1" u="none" strike="noStrike" cap="none" dirty="0">
                        <a:latin typeface="Calibri"/>
                        <a:ea typeface="Calibri"/>
                        <a:cs typeface="Calibri"/>
                        <a:sym typeface="Calibri"/>
                      </a:endParaRPr>
                    </a:p>
                    <a:p>
                      <a:pPr marL="91440" marR="1621155" lvl="0" indent="0" algn="l" rtl="0">
                        <a:lnSpc>
                          <a:spcPct val="87083"/>
                        </a:lnSpc>
                        <a:spcBef>
                          <a:spcPts val="0"/>
                        </a:spcBef>
                        <a:spcAft>
                          <a:spcPts val="0"/>
                        </a:spcAft>
                        <a:buNone/>
                      </a:pPr>
                      <a:r>
                        <a:rPr lang="en-US" sz="2200" b="1" i="1" u="none" strike="noStrike" cap="none" dirty="0">
                          <a:latin typeface="Calibri"/>
                          <a:ea typeface="Calibri"/>
                          <a:cs typeface="Calibri"/>
                          <a:sym typeface="Calibri"/>
                        </a:rPr>
                        <a:t>Federal Business Development </a:t>
                      </a:r>
                      <a:r>
                        <a:rPr lang="en-US" sz="2000" b="1" i="0" u="none" strike="noStrike" cap="none" dirty="0">
                          <a:latin typeface="Calibri"/>
                          <a:ea typeface="Calibri"/>
                          <a:cs typeface="Calibri"/>
                          <a:sym typeface="Calibri"/>
                        </a:rPr>
                        <a:t>(Southern Pines)</a:t>
                      </a:r>
                      <a:r>
                        <a:rPr lang="en-US" sz="2400" b="1" i="0" u="none" strike="noStrike" cap="none" dirty="0">
                          <a:latin typeface="Calibri"/>
                          <a:ea typeface="Calibri"/>
                          <a:cs typeface="Calibri"/>
                          <a:sym typeface="Calibri"/>
                        </a:rPr>
                        <a:t> </a:t>
                      </a:r>
                      <a:endParaRPr lang="en-US" sz="2400" b="1" i="1" u="none" strike="noStrike" cap="none" dirty="0">
                        <a:latin typeface="Calibri"/>
                        <a:ea typeface="Calibri"/>
                        <a:cs typeface="Calibri"/>
                        <a:sym typeface="Calibri"/>
                      </a:endParaRPr>
                    </a:p>
                    <a:p>
                      <a:pPr marL="91440" marR="1621155" lvl="0" indent="0" algn="l" rtl="0">
                        <a:lnSpc>
                          <a:spcPct val="87083"/>
                        </a:lnSpc>
                        <a:spcBef>
                          <a:spcPts val="0"/>
                        </a:spcBef>
                        <a:spcAft>
                          <a:spcPts val="0"/>
                        </a:spcAft>
                        <a:buNone/>
                      </a:pPr>
                      <a:r>
                        <a:rPr lang="en-US" sz="2400" b="1" dirty="0"/>
                        <a:t>E:</a:t>
                      </a:r>
                      <a:r>
                        <a:rPr lang="en-US" sz="2400" dirty="0"/>
                        <a:t> </a:t>
                      </a:r>
                      <a:r>
                        <a:rPr lang="en-US" sz="2400" b="1" dirty="0">
                          <a:hlinkClick r:id="rId3"/>
                        </a:rPr>
                        <a:t>gilroyt@ncmbc.us</a:t>
                      </a:r>
                      <a:endParaRPr lang="en-US" sz="2400" b="1" dirty="0"/>
                    </a:p>
                  </a:txBody>
                  <a:tcPr marL="0" marR="0" marT="2599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solidFill>
                      <a:srgbClr val="E7E7E9"/>
                    </a:solidFill>
                  </a:tcPr>
                </a:tc>
                <a:extLst>
                  <a:ext uri="{0D108BD9-81ED-4DB2-BD59-A6C34878D82A}">
                    <a16:rowId xmlns:a16="http://schemas.microsoft.com/office/drawing/2014/main" val="10002"/>
                  </a:ext>
                </a:extLst>
              </a:tr>
            </a:tbl>
          </a:graphicData>
        </a:graphic>
      </p:graphicFrame>
      <p:pic>
        <p:nvPicPr>
          <p:cNvPr id="10" name="Picture 9">
            <a:extLst>
              <a:ext uri="{FF2B5EF4-FFF2-40B4-BE49-F238E27FC236}">
                <a16:creationId xmlns:a16="http://schemas.microsoft.com/office/drawing/2014/main" id="{A1CA6741-66FB-400A-A049-37A0054F1F04}"/>
              </a:ext>
            </a:extLst>
          </p:cNvPr>
          <p:cNvPicPr>
            <a:picLocks noChangeAspect="1"/>
          </p:cNvPicPr>
          <p:nvPr/>
        </p:nvPicPr>
        <p:blipFill>
          <a:blip r:embed="rId4"/>
          <a:stretch>
            <a:fillRect/>
          </a:stretch>
        </p:blipFill>
        <p:spPr>
          <a:xfrm>
            <a:off x="2445267" y="2048400"/>
            <a:ext cx="2126733" cy="2761200"/>
          </a:xfrm>
          <a:prstGeom prst="rect">
            <a:avLst/>
          </a:prstGeom>
        </p:spPr>
      </p:pic>
      <p:pic>
        <p:nvPicPr>
          <p:cNvPr id="11" name="Picture 10">
            <a:extLst>
              <a:ext uri="{FF2B5EF4-FFF2-40B4-BE49-F238E27FC236}">
                <a16:creationId xmlns:a16="http://schemas.microsoft.com/office/drawing/2014/main" id="{EBD6C5CD-296B-48E5-9BC6-C6B2BF58C330}"/>
              </a:ext>
            </a:extLst>
          </p:cNvPr>
          <p:cNvPicPr>
            <a:picLocks noChangeAspect="1"/>
          </p:cNvPicPr>
          <p:nvPr/>
        </p:nvPicPr>
        <p:blipFill>
          <a:blip r:embed="rId5"/>
          <a:stretch>
            <a:fillRect/>
          </a:stretch>
        </p:blipFill>
        <p:spPr>
          <a:xfrm>
            <a:off x="7765090" y="2048400"/>
            <a:ext cx="2138253" cy="2761488"/>
          </a:xfrm>
          <a:prstGeom prst="rect">
            <a:avLst/>
          </a:prstGeom>
        </p:spPr>
      </p:pic>
    </p:spTree>
    <p:extLst>
      <p:ext uri="{BB962C8B-B14F-4D97-AF65-F5344CB8AC3E}">
        <p14:creationId xmlns:p14="http://schemas.microsoft.com/office/powerpoint/2010/main" val="4063899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49"/>
          <p:cNvSpPr/>
          <p:nvPr/>
        </p:nvSpPr>
        <p:spPr>
          <a:xfrm>
            <a:off x="-19479" y="-65024"/>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installation/command - community relations</a:t>
            </a:r>
            <a:endParaRPr dirty="0"/>
          </a:p>
        </p:txBody>
      </p:sp>
      <p:sp>
        <p:nvSpPr>
          <p:cNvPr id="601" name="Google Shape;601;p49"/>
          <p:cNvSpPr/>
          <p:nvPr/>
        </p:nvSpPr>
        <p:spPr>
          <a:xfrm rot="-2922022">
            <a:off x="-1328609" y="-1316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602" name="Google Shape;602;p49"/>
          <p:cNvSpPr txBox="1">
            <a:spLocks noGrp="1"/>
          </p:cNvSpPr>
          <p:nvPr>
            <p:ph type="title"/>
          </p:nvPr>
        </p:nvSpPr>
        <p:spPr>
          <a:xfrm>
            <a:off x="2009054" y="326369"/>
            <a:ext cx="10074532" cy="100188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33313D"/>
              </a:buClr>
              <a:buSzPts val="4000"/>
              <a:buFont typeface="Calibri"/>
              <a:buNone/>
            </a:pPr>
            <a:r>
              <a:rPr lang="en-US" b="1" dirty="0">
                <a:latin typeface="Calibri"/>
                <a:ea typeface="Calibri"/>
                <a:cs typeface="Calibri"/>
                <a:sym typeface="Calibri"/>
              </a:rPr>
              <a:t>Mission, </a:t>
            </a:r>
            <a:r>
              <a:rPr lang="en-US" b="1" dirty="0"/>
              <a:t>Objectives</a:t>
            </a:r>
            <a:r>
              <a:rPr lang="en-US" b="1" dirty="0">
                <a:latin typeface="Calibri"/>
                <a:ea typeface="Calibri"/>
                <a:cs typeface="Calibri"/>
                <a:sym typeface="Calibri"/>
              </a:rPr>
              <a:t> and </a:t>
            </a:r>
            <a:r>
              <a:rPr lang="en-US" b="1" dirty="0"/>
              <a:t>Impact</a:t>
            </a:r>
            <a:endParaRPr b="1" dirty="0">
              <a:solidFill>
                <a:schemeClr val="dk1"/>
              </a:solidFill>
              <a:latin typeface="Calibri"/>
              <a:ea typeface="Calibri"/>
              <a:cs typeface="Calibri"/>
              <a:sym typeface="Calibri"/>
            </a:endParaRPr>
          </a:p>
        </p:txBody>
      </p:sp>
      <p:sp>
        <p:nvSpPr>
          <p:cNvPr id="603" name="Google Shape;603;p49"/>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604" name="Google Shape;604;p49"/>
          <p:cNvSpPr txBox="1">
            <a:spLocks noGrp="1"/>
          </p:cNvSpPr>
          <p:nvPr>
            <p:ph type="body" idx="1"/>
          </p:nvPr>
        </p:nvSpPr>
        <p:spPr>
          <a:xfrm>
            <a:off x="1384715" y="1328255"/>
            <a:ext cx="9573448" cy="5275659"/>
          </a:xfrm>
          <a:prstGeom prst="rect">
            <a:avLst/>
          </a:prstGeom>
          <a:noFill/>
          <a:ln>
            <a:noFill/>
          </a:ln>
        </p:spPr>
        <p:txBody>
          <a:bodyPr spcFirstLastPara="1" wrap="square" lIns="91425" tIns="45700" rIns="91425" bIns="45700" anchor="ctr" anchorCtr="0">
            <a:normAutofit/>
          </a:bodyPr>
          <a:lstStyle/>
          <a:p>
            <a:pPr marL="0" marR="5080" lvl="0" indent="0" algn="l" rtl="0">
              <a:lnSpc>
                <a:spcPct val="100800"/>
              </a:lnSpc>
              <a:spcBef>
                <a:spcPts val="75"/>
              </a:spcBef>
              <a:spcAft>
                <a:spcPts val="0"/>
              </a:spcAft>
              <a:buClr>
                <a:srgbClr val="290AFF"/>
              </a:buClr>
              <a:buSzPts val="2800"/>
              <a:buNone/>
            </a:pPr>
            <a:r>
              <a:rPr lang="en-US" dirty="0">
                <a:solidFill>
                  <a:srgbClr val="290AFF"/>
                </a:solidFill>
              </a:rPr>
              <a:t>NCMBC Mission: </a:t>
            </a:r>
            <a:r>
              <a:rPr lang="en-US" dirty="0"/>
              <a:t>To leverage military and federal business opportunities to expand the economy, grow jobs and improve quality of life</a:t>
            </a:r>
            <a:endParaRPr dirty="0"/>
          </a:p>
          <a:p>
            <a:pPr marL="0" lvl="0" indent="0" algn="l" rtl="0">
              <a:lnSpc>
                <a:spcPct val="100000"/>
              </a:lnSpc>
              <a:spcBef>
                <a:spcPts val="720"/>
              </a:spcBef>
              <a:spcAft>
                <a:spcPts val="0"/>
              </a:spcAft>
              <a:buClr>
                <a:srgbClr val="290AFF"/>
              </a:buClr>
              <a:buSzPts val="2800"/>
              <a:buNone/>
            </a:pPr>
            <a:r>
              <a:rPr lang="en-US" dirty="0">
                <a:solidFill>
                  <a:srgbClr val="290AFF"/>
                </a:solidFill>
              </a:rPr>
              <a:t>4 Key Objectives:</a:t>
            </a:r>
            <a:endParaRPr dirty="0"/>
          </a:p>
          <a:p>
            <a:pPr marL="234950" lvl="0" indent="-222250" algn="l" rtl="0">
              <a:lnSpc>
                <a:spcPct val="100000"/>
              </a:lnSpc>
              <a:spcBef>
                <a:spcPts val="720"/>
              </a:spcBef>
              <a:spcAft>
                <a:spcPts val="0"/>
              </a:spcAft>
              <a:buClr>
                <a:schemeClr val="dk1"/>
              </a:buClr>
              <a:buSzPts val="2800"/>
              <a:buAutoNum type="arabicPlain"/>
            </a:pPr>
            <a:r>
              <a:rPr lang="en-US" dirty="0"/>
              <a:t>- Increase federal revenues for businesses</a:t>
            </a:r>
            <a:endParaRPr dirty="0"/>
          </a:p>
          <a:p>
            <a:pPr marL="234950" lvl="0" indent="-222250" algn="l" rtl="0">
              <a:lnSpc>
                <a:spcPct val="100000"/>
              </a:lnSpc>
              <a:spcBef>
                <a:spcPts val="720"/>
              </a:spcBef>
              <a:spcAft>
                <a:spcPts val="0"/>
              </a:spcAft>
              <a:buClr>
                <a:schemeClr val="dk1"/>
              </a:buClr>
              <a:buSzPts val="2800"/>
              <a:buAutoNum type="arabicPlain"/>
            </a:pPr>
            <a:r>
              <a:rPr lang="en-US" dirty="0"/>
              <a:t>- Support integration of separating military into NC workforce</a:t>
            </a:r>
            <a:endParaRPr dirty="0"/>
          </a:p>
          <a:p>
            <a:pPr marL="234950" lvl="0" indent="-222250" algn="l" rtl="0">
              <a:lnSpc>
                <a:spcPct val="100000"/>
              </a:lnSpc>
              <a:spcBef>
                <a:spcPts val="625"/>
              </a:spcBef>
              <a:spcAft>
                <a:spcPts val="0"/>
              </a:spcAft>
              <a:buClr>
                <a:schemeClr val="dk1"/>
              </a:buClr>
              <a:buSzPts val="2800"/>
              <a:buAutoNum type="arabicPlain"/>
            </a:pPr>
            <a:r>
              <a:rPr lang="en-US" dirty="0"/>
              <a:t>- Support defense-related business recruitment</a:t>
            </a:r>
            <a:endParaRPr dirty="0"/>
          </a:p>
          <a:p>
            <a:pPr marL="234950" marR="1203325" lvl="0" indent="-222250" algn="l" rtl="0">
              <a:lnSpc>
                <a:spcPct val="125000"/>
              </a:lnSpc>
              <a:spcBef>
                <a:spcPts val="1000"/>
              </a:spcBef>
              <a:spcAft>
                <a:spcPts val="0"/>
              </a:spcAft>
              <a:buClr>
                <a:schemeClr val="dk1"/>
              </a:buClr>
              <a:buSzPts val="2800"/>
              <a:buAutoNum type="arabicPlain"/>
            </a:pPr>
            <a:r>
              <a:rPr lang="en-US" dirty="0">
                <a:latin typeface="Calibri"/>
                <a:ea typeface="Calibri"/>
                <a:cs typeface="Calibri"/>
                <a:sym typeface="Calibri"/>
              </a:rPr>
              <a:t>–</a:t>
            </a:r>
            <a:r>
              <a:rPr lang="en-US" dirty="0"/>
              <a:t> Introduce new technologies to federal agencies</a:t>
            </a:r>
          </a:p>
          <a:p>
            <a:pPr marL="12700" marR="1203325" lvl="0" indent="0" algn="l" rtl="0">
              <a:lnSpc>
                <a:spcPct val="125000"/>
              </a:lnSpc>
              <a:spcBef>
                <a:spcPts val="1000"/>
              </a:spcBef>
              <a:spcAft>
                <a:spcPts val="0"/>
              </a:spcAft>
              <a:buClr>
                <a:schemeClr val="dk1"/>
              </a:buClr>
              <a:buSzPts val="2800"/>
              <a:buNone/>
            </a:pPr>
            <a:r>
              <a:rPr lang="en-US" dirty="0">
                <a:solidFill>
                  <a:srgbClr val="290AFF"/>
                </a:solidFill>
              </a:rPr>
              <a:t> Outcomes: </a:t>
            </a:r>
            <a:r>
              <a:rPr lang="en-US" sz="2400" dirty="0"/>
              <a:t>Contracts (5,619), revenues ($17.89b) = NC jobs!</a:t>
            </a:r>
            <a:endParaRPr sz="2400" dirty="0"/>
          </a:p>
          <a:p>
            <a:pPr marL="0" lvl="0" indent="0" algn="ctr" rtl="0">
              <a:lnSpc>
                <a:spcPct val="120000"/>
              </a:lnSpc>
              <a:spcBef>
                <a:spcPts val="1000"/>
              </a:spcBef>
              <a:spcAft>
                <a:spcPts val="0"/>
              </a:spcAft>
              <a:buClr>
                <a:schemeClr val="lt1"/>
              </a:buClr>
              <a:buSzPts val="2000"/>
              <a:buNone/>
            </a:pPr>
            <a:endParaRPr dirty="0">
              <a:solidFill>
                <a:srgbClr val="002060"/>
              </a:solidFill>
              <a:latin typeface="Calibri"/>
              <a:ea typeface="Calibri"/>
              <a:cs typeface="Calibri"/>
              <a:sym typeface="Calibri"/>
            </a:endParaRPr>
          </a:p>
        </p:txBody>
      </p:sp>
      <p:cxnSp>
        <p:nvCxnSpPr>
          <p:cNvPr id="605" name="Google Shape;605;p49"/>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606" name="Google Shape;606;p49"/>
          <p:cNvPicPr preferRelativeResize="0"/>
          <p:nvPr/>
        </p:nvPicPr>
        <p:blipFill rotWithShape="1">
          <a:blip r:embed="rId3">
            <a:alphaModFix/>
          </a:blip>
          <a:srcRect/>
          <a:stretch/>
        </p:blipFill>
        <p:spPr>
          <a:xfrm>
            <a:off x="9552365" y="5552301"/>
            <a:ext cx="2427577" cy="1305699"/>
          </a:xfrm>
          <a:prstGeom prst="rect">
            <a:avLst/>
          </a:prstGeom>
          <a:noFill/>
          <a:ln>
            <a:noFill/>
          </a:ln>
        </p:spPr>
      </p:pic>
      <p:pic>
        <p:nvPicPr>
          <p:cNvPr id="607" name="Google Shape;607;p49" descr="Logo, company name&#10;&#10;Description automatically generated"/>
          <p:cNvPicPr preferRelativeResize="0"/>
          <p:nvPr/>
        </p:nvPicPr>
        <p:blipFill rotWithShape="1">
          <a:blip r:embed="rId4">
            <a:alphaModFix/>
          </a:blip>
          <a:srcRect b="26641"/>
          <a:stretch/>
        </p:blipFill>
        <p:spPr>
          <a:xfrm>
            <a:off x="0" y="-207634"/>
            <a:ext cx="1825734" cy="103494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6"/>
          <p:cNvSpPr/>
          <p:nvPr/>
        </p:nvSpPr>
        <p:spPr>
          <a:xfrm rot="-2922022">
            <a:off x="-1328609" y="-1316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150" name="Google Shape;150;p6"/>
          <p:cNvSpPr txBox="1">
            <a:spLocks noGrp="1"/>
          </p:cNvSpPr>
          <p:nvPr>
            <p:ph type="title"/>
          </p:nvPr>
        </p:nvSpPr>
        <p:spPr>
          <a:xfrm>
            <a:off x="2009054" y="326369"/>
            <a:ext cx="10074532" cy="100188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33313D"/>
              </a:buClr>
              <a:buSzPts val="4000"/>
              <a:buFont typeface="Calibri"/>
              <a:buNone/>
            </a:pPr>
            <a:r>
              <a:rPr lang="en-US" b="1" dirty="0">
                <a:latin typeface="Calibri"/>
                <a:ea typeface="Calibri"/>
                <a:cs typeface="Calibri"/>
                <a:sym typeface="Calibri"/>
              </a:rPr>
              <a:t>NC Military Presence</a:t>
            </a:r>
            <a:endParaRPr b="1" dirty="0">
              <a:solidFill>
                <a:schemeClr val="dk1"/>
              </a:solidFill>
              <a:latin typeface="Calibri"/>
              <a:ea typeface="Calibri"/>
              <a:cs typeface="Calibri"/>
              <a:sym typeface="Calibri"/>
            </a:endParaRPr>
          </a:p>
        </p:txBody>
      </p:sp>
      <p:sp>
        <p:nvSpPr>
          <p:cNvPr id="151" name="Google Shape;151;p6"/>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152" name="Google Shape;152;p6"/>
          <p:cNvSpPr txBox="1">
            <a:spLocks noGrp="1"/>
          </p:cNvSpPr>
          <p:nvPr>
            <p:ph type="body" idx="1"/>
          </p:nvPr>
        </p:nvSpPr>
        <p:spPr>
          <a:xfrm>
            <a:off x="667512" y="1624812"/>
            <a:ext cx="4355719" cy="4365165"/>
          </a:xfrm>
          <a:prstGeom prst="rect">
            <a:avLst/>
          </a:prstGeom>
          <a:noFill/>
          <a:ln>
            <a:noFill/>
          </a:ln>
        </p:spPr>
        <p:txBody>
          <a:bodyPr spcFirstLastPara="1" wrap="square" lIns="91425" tIns="45700" rIns="91425" bIns="45700" anchor="ctr" anchorCtr="0">
            <a:normAutofit fontScale="92500" lnSpcReduction="10000"/>
          </a:bodyPr>
          <a:lstStyle/>
          <a:p>
            <a:pPr marL="297815" marR="249554" lvl="0" indent="-285115" algn="l" rtl="0">
              <a:lnSpc>
                <a:spcPct val="100000"/>
              </a:lnSpc>
              <a:spcBef>
                <a:spcPts val="100"/>
              </a:spcBef>
              <a:spcAft>
                <a:spcPts val="0"/>
              </a:spcAft>
              <a:buClr>
                <a:srgbClr val="73777A"/>
              </a:buClr>
              <a:buSzPct val="59999"/>
              <a:buFont typeface="Arial"/>
              <a:buChar char="•"/>
            </a:pPr>
            <a:r>
              <a:rPr lang="en-US" dirty="0">
                <a:solidFill>
                  <a:srgbClr val="290AFF"/>
                </a:solidFill>
              </a:rPr>
              <a:t>4th highest active duty military presence in US</a:t>
            </a:r>
            <a:endParaRPr dirty="0"/>
          </a:p>
          <a:p>
            <a:pPr marL="297815" marR="266065" lvl="0" indent="-285115" algn="l" rtl="0">
              <a:lnSpc>
                <a:spcPct val="100000"/>
              </a:lnSpc>
              <a:spcBef>
                <a:spcPts val="695"/>
              </a:spcBef>
              <a:spcAft>
                <a:spcPts val="0"/>
              </a:spcAft>
              <a:buClr>
                <a:srgbClr val="73777A"/>
              </a:buClr>
              <a:buSzPct val="59999"/>
              <a:buFont typeface="Arial"/>
              <a:buChar char="•"/>
            </a:pPr>
            <a:r>
              <a:rPr lang="en-US" dirty="0">
                <a:solidFill>
                  <a:srgbClr val="494949"/>
                </a:solidFill>
              </a:rPr>
              <a:t>6 major installations (5 DoD/1 DHS)</a:t>
            </a:r>
            <a:endParaRPr dirty="0"/>
          </a:p>
          <a:p>
            <a:pPr marL="297815" marR="59689" lvl="0" indent="-285115" algn="l" rtl="0">
              <a:lnSpc>
                <a:spcPct val="100000"/>
              </a:lnSpc>
              <a:spcBef>
                <a:spcPts val="695"/>
              </a:spcBef>
              <a:spcAft>
                <a:spcPts val="0"/>
              </a:spcAft>
              <a:buClr>
                <a:srgbClr val="73777A"/>
              </a:buClr>
              <a:buSzPct val="59999"/>
              <a:buFont typeface="Arial"/>
              <a:buChar char="•"/>
            </a:pPr>
            <a:r>
              <a:rPr lang="en-US" dirty="0">
                <a:solidFill>
                  <a:srgbClr val="494949"/>
                </a:solidFill>
              </a:rPr>
              <a:t>Over 100 National Guard &amp; Reserve facilities</a:t>
            </a:r>
            <a:endParaRPr dirty="0"/>
          </a:p>
          <a:p>
            <a:pPr marL="297815" marR="272415" lvl="0" indent="-285115" algn="l" rtl="0">
              <a:lnSpc>
                <a:spcPct val="100000"/>
              </a:lnSpc>
              <a:spcBef>
                <a:spcPts val="695"/>
              </a:spcBef>
              <a:spcAft>
                <a:spcPts val="0"/>
              </a:spcAft>
              <a:buClr>
                <a:srgbClr val="73777A"/>
              </a:buClr>
              <a:buSzPct val="59999"/>
              <a:buFont typeface="Arial"/>
              <a:buChar char="•"/>
            </a:pPr>
            <a:r>
              <a:rPr lang="en-US" dirty="0">
                <a:solidFill>
                  <a:srgbClr val="494949"/>
                </a:solidFill>
              </a:rPr>
              <a:t>130,000 Active, Guard and Reserve personnel</a:t>
            </a:r>
            <a:endParaRPr dirty="0"/>
          </a:p>
          <a:p>
            <a:pPr marL="297815" lvl="0" indent="-285115" algn="l" rtl="0">
              <a:lnSpc>
                <a:spcPct val="100000"/>
              </a:lnSpc>
              <a:spcBef>
                <a:spcPts val="720"/>
              </a:spcBef>
              <a:spcAft>
                <a:spcPts val="0"/>
              </a:spcAft>
              <a:buClr>
                <a:srgbClr val="73777A"/>
              </a:buClr>
              <a:buSzPct val="59999"/>
              <a:buFont typeface="Arial"/>
              <a:buChar char="•"/>
            </a:pPr>
            <a:r>
              <a:rPr lang="en-US" dirty="0">
                <a:solidFill>
                  <a:srgbClr val="494949"/>
                </a:solidFill>
              </a:rPr>
              <a:t>18,000 annual transition from the military in NC</a:t>
            </a:r>
            <a:endParaRPr dirty="0">
              <a:solidFill>
                <a:srgbClr val="002060"/>
              </a:solidFill>
              <a:latin typeface="Calibri"/>
              <a:ea typeface="Calibri"/>
              <a:cs typeface="Calibri"/>
              <a:sym typeface="Calibri"/>
            </a:endParaRPr>
          </a:p>
        </p:txBody>
      </p:sp>
      <p:cxnSp>
        <p:nvCxnSpPr>
          <p:cNvPr id="153" name="Google Shape;153;p6"/>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154" name="Google Shape;154;p6"/>
          <p:cNvPicPr preferRelativeResize="0"/>
          <p:nvPr/>
        </p:nvPicPr>
        <p:blipFill rotWithShape="1">
          <a:blip r:embed="rId3">
            <a:alphaModFix/>
          </a:blip>
          <a:srcRect/>
          <a:stretch/>
        </p:blipFill>
        <p:spPr>
          <a:xfrm>
            <a:off x="9552365" y="5552301"/>
            <a:ext cx="2427577" cy="1305699"/>
          </a:xfrm>
          <a:prstGeom prst="rect">
            <a:avLst/>
          </a:prstGeom>
          <a:noFill/>
          <a:ln>
            <a:noFill/>
          </a:ln>
        </p:spPr>
      </p:pic>
      <p:pic>
        <p:nvPicPr>
          <p:cNvPr id="155" name="Google Shape;155;p6" descr="Logo, company name&#10;&#10;Description automatically generated"/>
          <p:cNvPicPr preferRelativeResize="0"/>
          <p:nvPr/>
        </p:nvPicPr>
        <p:blipFill rotWithShape="1">
          <a:blip r:embed="rId4">
            <a:alphaModFix/>
          </a:blip>
          <a:srcRect b="26641"/>
          <a:stretch/>
        </p:blipFill>
        <p:spPr>
          <a:xfrm>
            <a:off x="0" y="-207634"/>
            <a:ext cx="1825734" cy="1034946"/>
          </a:xfrm>
          <a:prstGeom prst="rect">
            <a:avLst/>
          </a:prstGeom>
          <a:noFill/>
          <a:ln>
            <a:noFill/>
          </a:ln>
        </p:spPr>
      </p:pic>
      <p:pic>
        <p:nvPicPr>
          <p:cNvPr id="156" name="Google Shape;156;p6" descr="A map of the united states of america&#10;&#10;Description automatically generated"/>
          <p:cNvPicPr preferRelativeResize="0"/>
          <p:nvPr/>
        </p:nvPicPr>
        <p:blipFill rotWithShape="1">
          <a:blip r:embed="rId5">
            <a:alphaModFix/>
          </a:blip>
          <a:srcRect/>
          <a:stretch/>
        </p:blipFill>
        <p:spPr>
          <a:xfrm>
            <a:off x="5102063" y="1568962"/>
            <a:ext cx="6786933" cy="3754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51"/>
          <p:cNvSpPr/>
          <p:nvPr/>
        </p:nvSpPr>
        <p:spPr>
          <a:xfrm>
            <a:off x="221792" y="0"/>
            <a:ext cx="11970208"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dirty="0">
                <a:solidFill>
                  <a:schemeClr val="lt1"/>
                </a:solidFill>
                <a:latin typeface="Play"/>
                <a:ea typeface="Play"/>
                <a:cs typeface="Play"/>
                <a:sym typeface="Play"/>
              </a:rPr>
              <a:t>Promote installation/command - community relations</a:t>
            </a:r>
            <a:endParaRPr dirty="0"/>
          </a:p>
        </p:txBody>
      </p:sp>
      <p:sp>
        <p:nvSpPr>
          <p:cNvPr id="622" name="Google Shape;622;p51"/>
          <p:cNvSpPr/>
          <p:nvPr/>
        </p:nvSpPr>
        <p:spPr>
          <a:xfrm rot="-2922022">
            <a:off x="-1328609" y="-131647"/>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623" name="Google Shape;623;p51"/>
          <p:cNvSpPr txBox="1">
            <a:spLocks noGrp="1"/>
          </p:cNvSpPr>
          <p:nvPr>
            <p:ph type="title"/>
          </p:nvPr>
        </p:nvSpPr>
        <p:spPr>
          <a:xfrm>
            <a:off x="2009054" y="326369"/>
            <a:ext cx="10074532" cy="100188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33313D"/>
              </a:buClr>
              <a:buSzPts val="4000"/>
              <a:buFont typeface="Calibri"/>
              <a:buNone/>
            </a:pPr>
            <a:r>
              <a:rPr lang="en-US" b="1" dirty="0">
                <a:latin typeface="Calibri"/>
                <a:ea typeface="Calibri"/>
                <a:cs typeface="Calibri"/>
                <a:sym typeface="Calibri"/>
              </a:rPr>
              <a:t> </a:t>
            </a:r>
            <a:r>
              <a:rPr lang="en-US" sz="3600" b="1" dirty="0">
                <a:latin typeface="Calibri"/>
                <a:ea typeface="Calibri"/>
                <a:cs typeface="Calibri"/>
                <a:sym typeface="Calibri"/>
              </a:rPr>
              <a:t>NCMBC BD Team Locations</a:t>
            </a:r>
            <a:endParaRPr sz="3600" b="1" dirty="0">
              <a:solidFill>
                <a:schemeClr val="dk1"/>
              </a:solidFill>
              <a:latin typeface="Calibri"/>
              <a:ea typeface="Calibri"/>
              <a:cs typeface="Calibri"/>
              <a:sym typeface="Calibri"/>
            </a:endParaRPr>
          </a:p>
        </p:txBody>
      </p:sp>
      <p:sp>
        <p:nvSpPr>
          <p:cNvPr id="624" name="Google Shape;624;p51"/>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cxnSp>
        <p:nvCxnSpPr>
          <p:cNvPr id="626" name="Google Shape;626;p51"/>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627" name="Google Shape;627;p51"/>
          <p:cNvPicPr preferRelativeResize="0"/>
          <p:nvPr/>
        </p:nvPicPr>
        <p:blipFill rotWithShape="1">
          <a:blip r:embed="rId3">
            <a:alphaModFix/>
          </a:blip>
          <a:srcRect/>
          <a:stretch/>
        </p:blipFill>
        <p:spPr>
          <a:xfrm>
            <a:off x="9552365" y="5552301"/>
            <a:ext cx="2427577" cy="1305699"/>
          </a:xfrm>
          <a:prstGeom prst="rect">
            <a:avLst/>
          </a:prstGeom>
          <a:noFill/>
          <a:ln>
            <a:noFill/>
          </a:ln>
        </p:spPr>
      </p:pic>
      <p:pic>
        <p:nvPicPr>
          <p:cNvPr id="628" name="Google Shape;628;p51" descr="Logo, company name&#10;&#10;Description automatically generated"/>
          <p:cNvPicPr preferRelativeResize="0"/>
          <p:nvPr/>
        </p:nvPicPr>
        <p:blipFill rotWithShape="1">
          <a:blip r:embed="rId4">
            <a:alphaModFix/>
          </a:blip>
          <a:srcRect b="26641"/>
          <a:stretch/>
        </p:blipFill>
        <p:spPr>
          <a:xfrm>
            <a:off x="0" y="-207634"/>
            <a:ext cx="1825734" cy="1034946"/>
          </a:xfrm>
          <a:prstGeom prst="rect">
            <a:avLst/>
          </a:prstGeom>
          <a:noFill/>
          <a:ln>
            <a:noFill/>
          </a:ln>
        </p:spPr>
      </p:pic>
      <p:pic>
        <p:nvPicPr>
          <p:cNvPr id="629" name="Google Shape;629;p51"/>
          <p:cNvPicPr preferRelativeResize="0"/>
          <p:nvPr/>
        </p:nvPicPr>
        <p:blipFill>
          <a:blip r:embed="rId5"/>
          <a:stretch>
            <a:fillRect/>
          </a:stretch>
        </p:blipFill>
        <p:spPr>
          <a:xfrm>
            <a:off x="113378" y="1284056"/>
            <a:ext cx="11970208" cy="457299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p:nvPr/>
        </p:nvSpPr>
        <p:spPr>
          <a:xfrm>
            <a:off x="0" y="-51589"/>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Help you accomplish missions, meet Directorate requirements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Drive competition, drive down costs, beat small business goals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Engage businesses to work for the military</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Provide market intel, business development, training and one-on-one technical assistance (pre- and post-award)</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Promote employment: transitioning military &amp; families</a:t>
            </a:r>
            <a:endParaRPr dirty="0"/>
          </a:p>
          <a:p>
            <a:pPr marL="0" marR="0" lvl="0" indent="0" algn="ctr" rtl="0">
              <a:spcBef>
                <a:spcPts val="0"/>
              </a:spcBef>
              <a:spcAft>
                <a:spcPts val="0"/>
              </a:spcAft>
              <a:buNone/>
            </a:pPr>
            <a:r>
              <a:rPr lang="en-US" sz="1800" b="0" i="0" u="none" strike="noStrike" cap="none" dirty="0">
                <a:solidFill>
                  <a:schemeClr val="lt1"/>
                </a:solidFill>
                <a:latin typeface="Play"/>
                <a:ea typeface="Play"/>
                <a:cs typeface="Play"/>
                <a:sym typeface="Play"/>
              </a:rPr>
              <a:t>Promote installation/command - community relations</a:t>
            </a:r>
            <a:endParaRPr dirty="0"/>
          </a:p>
        </p:txBody>
      </p:sp>
      <p:sp>
        <p:nvSpPr>
          <p:cNvPr id="112" name="Google Shape;112;p3"/>
          <p:cNvSpPr/>
          <p:nvPr/>
        </p:nvSpPr>
        <p:spPr>
          <a:xfrm rot="-2922022">
            <a:off x="-1389570" y="-13515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sp>
        <p:nvSpPr>
          <p:cNvPr id="113" name="Google Shape;113;p3"/>
          <p:cNvSpPr txBox="1">
            <a:spLocks noGrp="1"/>
          </p:cNvSpPr>
          <p:nvPr>
            <p:ph type="title"/>
          </p:nvPr>
        </p:nvSpPr>
        <p:spPr>
          <a:xfrm>
            <a:off x="2118730" y="246286"/>
            <a:ext cx="7225991" cy="132556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33313D"/>
              </a:buClr>
              <a:buSzPts val="4000"/>
              <a:buFont typeface="Calibri"/>
              <a:buNone/>
            </a:pPr>
            <a:r>
              <a:rPr lang="en-US" sz="4000" b="1" dirty="0">
                <a:latin typeface="+mn-lt"/>
              </a:rPr>
              <a:t>North Carolina Textile Facts</a:t>
            </a:r>
            <a:endParaRPr sz="4000" b="1" dirty="0">
              <a:solidFill>
                <a:schemeClr val="dk1"/>
              </a:solidFill>
              <a:latin typeface="+mn-lt"/>
              <a:ea typeface="Calibri"/>
              <a:cs typeface="Calibri"/>
              <a:sym typeface="Calibri"/>
            </a:endParaRPr>
          </a:p>
        </p:txBody>
      </p:sp>
      <p:sp>
        <p:nvSpPr>
          <p:cNvPr id="7" name="Content Placeholder 6">
            <a:extLst>
              <a:ext uri="{FF2B5EF4-FFF2-40B4-BE49-F238E27FC236}">
                <a16:creationId xmlns:a16="http://schemas.microsoft.com/office/drawing/2014/main" id="{1E105462-F80F-45D7-9760-550370AAECD2}"/>
              </a:ext>
            </a:extLst>
          </p:cNvPr>
          <p:cNvSpPr>
            <a:spLocks noGrp="1"/>
          </p:cNvSpPr>
          <p:nvPr>
            <p:ph sz="half" idx="2"/>
          </p:nvPr>
        </p:nvSpPr>
        <p:spPr>
          <a:xfrm>
            <a:off x="4412592" y="1521397"/>
            <a:ext cx="6941208" cy="4351338"/>
          </a:xfrm>
        </p:spPr>
        <p:txBody>
          <a:bodyPr>
            <a:normAutofit/>
          </a:bodyPr>
          <a:lstStyle/>
          <a:p>
            <a:pPr marL="342900" marR="0" lvl="0" indent="-342900">
              <a:spcBef>
                <a:spcPts val="0"/>
              </a:spcBef>
              <a:spcAft>
                <a:spcPts val="0"/>
              </a:spcAft>
              <a:buFont typeface="Symbol" pitchFamily="2" charset="2"/>
              <a:buChar char=""/>
            </a:pPr>
            <a:r>
              <a:rPr lang="en-US" sz="2400" b="1" dirty="0">
                <a:solidFill>
                  <a:srgbClr val="44546A"/>
                </a:solidFill>
                <a:latin typeface="Calibri" panose="020F0502020204030204" pitchFamily="34" charset="0"/>
                <a:ea typeface="Calibri" panose="020F0502020204030204" pitchFamily="34" charset="0"/>
                <a:cs typeface="Calibri" panose="020F0502020204030204" pitchFamily="34" charset="0"/>
              </a:rPr>
              <a:t>Defense</a:t>
            </a:r>
            <a:r>
              <a:rPr lang="en-US" sz="2400" dirty="0">
                <a:latin typeface="Calibri" panose="020F0502020204030204" pitchFamily="34" charset="0"/>
                <a:ea typeface="Calibri" panose="020F0502020204030204" pitchFamily="34" charset="0"/>
                <a:cs typeface="Calibri" panose="020F0502020204030204" pitchFamily="34" charset="0"/>
              </a:rPr>
              <a:t>: second largest sector of the NC economy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400" b="1" dirty="0">
                <a:solidFill>
                  <a:srgbClr val="44546A"/>
                </a:solidFill>
                <a:latin typeface="Calibri" panose="020F0502020204030204" pitchFamily="34" charset="0"/>
                <a:ea typeface="Calibri" panose="020F0502020204030204" pitchFamily="34" charset="0"/>
                <a:cs typeface="Calibri" panose="020F0502020204030204" pitchFamily="34" charset="0"/>
              </a:rPr>
              <a:t>State designated </a:t>
            </a:r>
            <a:r>
              <a:rPr lang="en-US" sz="2400" dirty="0">
                <a:latin typeface="Calibri" panose="020F0502020204030204" pitchFamily="34" charset="0"/>
                <a:ea typeface="Calibri" panose="020F0502020204030204" pitchFamily="34" charset="0"/>
                <a:cs typeface="Calibri" panose="020F0502020204030204" pitchFamily="34" charset="0"/>
              </a:rPr>
              <a:t>“DoD Defense Manufacturing Community”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400" b="1" dirty="0">
                <a:solidFill>
                  <a:srgbClr val="44546A"/>
                </a:solidFill>
                <a:latin typeface="Calibri" panose="020F0502020204030204" pitchFamily="34" charset="0"/>
                <a:ea typeface="Calibri" panose="020F0502020204030204" pitchFamily="34" charset="0"/>
                <a:cs typeface="Calibri" panose="020F0502020204030204" pitchFamily="34" charset="0"/>
              </a:rPr>
              <a:t>NC is home to 600+ textile manufacturers </a:t>
            </a:r>
          </a:p>
          <a:p>
            <a:pPr marL="342900" marR="0" lvl="0" indent="-342900">
              <a:spcBef>
                <a:spcPts val="0"/>
              </a:spcBef>
              <a:spcAft>
                <a:spcPts val="0"/>
              </a:spcAft>
              <a:buFont typeface="Symbol" pitchFamily="2" charset="2"/>
              <a:buChar char=""/>
            </a:pPr>
            <a:r>
              <a:rPr lang="en-US" sz="2400" b="1" dirty="0">
                <a:solidFill>
                  <a:srgbClr val="44546A"/>
                </a:solidFill>
                <a:latin typeface="Calibri" panose="020F0502020204030204" pitchFamily="34" charset="0"/>
                <a:ea typeface="Calibri" panose="020F0502020204030204" pitchFamily="34" charset="0"/>
                <a:cs typeface="Times New Roman" panose="02020603050405020304" pitchFamily="18" charset="0"/>
              </a:rPr>
              <a:t>456 prime </a:t>
            </a:r>
            <a:r>
              <a:rPr lang="en-US" sz="2400" dirty="0">
                <a:latin typeface="Calibri" panose="020F0502020204030204" pitchFamily="34" charset="0"/>
                <a:ea typeface="Calibri" panose="020F0502020204030204" pitchFamily="34" charset="0"/>
                <a:cs typeface="Times New Roman" panose="02020603050405020304" pitchFamily="18" charset="0"/>
              </a:rPr>
              <a:t>textile product and service businesses</a:t>
            </a:r>
          </a:p>
          <a:p>
            <a:pPr marL="342900" marR="0" lvl="0" indent="-342900">
              <a:spcBef>
                <a:spcPts val="0"/>
              </a:spcBef>
              <a:spcAft>
                <a:spcPts val="0"/>
              </a:spcAft>
              <a:buFont typeface="Symbol" pitchFamily="2" charset="2"/>
              <a:buChar char=""/>
            </a:pPr>
            <a:r>
              <a:rPr lang="en-US" sz="2400" b="1" dirty="0">
                <a:solidFill>
                  <a:srgbClr val="44546A"/>
                </a:solidFill>
                <a:latin typeface="Calibri" panose="020F0502020204030204" pitchFamily="34" charset="0"/>
                <a:ea typeface="Calibri" panose="020F0502020204030204" pitchFamily="34" charset="0"/>
                <a:cs typeface="Times New Roman" panose="02020603050405020304" pitchFamily="18" charset="0"/>
              </a:rPr>
              <a:t>179</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44546A"/>
                </a:solidFill>
                <a:latin typeface="Calibri" panose="020F0502020204030204" pitchFamily="34" charset="0"/>
                <a:ea typeface="Calibri" panose="020F0502020204030204" pitchFamily="34" charset="0"/>
                <a:cs typeface="Times New Roman" panose="02020603050405020304" pitchFamily="18" charset="0"/>
              </a:rPr>
              <a:t>providers</a:t>
            </a:r>
            <a:r>
              <a:rPr lang="en-US" sz="2400" dirty="0">
                <a:latin typeface="Calibri" panose="020F0502020204030204" pitchFamily="34" charset="0"/>
                <a:ea typeface="Calibri" panose="020F0502020204030204" pitchFamily="34" charset="0"/>
                <a:cs typeface="Times New Roman" panose="02020603050405020304" pitchFamily="18" charset="0"/>
              </a:rPr>
              <a:t> of textile products to federal agencies</a:t>
            </a:r>
          </a:p>
          <a:p>
            <a:pPr marL="342900" marR="0" lvl="0" indent="-342900">
              <a:spcBef>
                <a:spcPts val="0"/>
              </a:spcBef>
              <a:spcAft>
                <a:spcPts val="0"/>
              </a:spcAft>
              <a:buFont typeface="Symbol" pitchFamily="2" charset="2"/>
              <a:buChar char=""/>
            </a:pPr>
            <a:r>
              <a:rPr lang="en-US" sz="2400" b="1" dirty="0">
                <a:solidFill>
                  <a:srgbClr val="290AFF"/>
                </a:solidFill>
                <a:latin typeface="Calibri" panose="020F0502020204030204" pitchFamily="34" charset="0"/>
                <a:ea typeface="Calibri" panose="020F0502020204030204" pitchFamily="34" charset="0"/>
                <a:cs typeface="Times New Roman" panose="02020603050405020304" pitchFamily="18" charset="0"/>
              </a:rPr>
              <a:t>NC is the recognized leader</a:t>
            </a:r>
            <a:r>
              <a:rPr lang="en-US" sz="2400" dirty="0">
                <a:solidFill>
                  <a:srgbClr val="290AFF"/>
                </a:solidFill>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in textile innovation and manufacturing</a:t>
            </a:r>
          </a:p>
          <a:p>
            <a:pPr marL="742950" marR="0" lvl="1" indent="-285750">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Wilson College of Textiles, NC State University</a:t>
            </a:r>
          </a:p>
          <a:p>
            <a:pPr marL="742950" marR="0" lvl="1" indent="-285750">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Nonwovens Institute, NC State University</a:t>
            </a:r>
          </a:p>
          <a:p>
            <a:pPr marL="742950" marR="0" lvl="1" indent="-285750">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Manufacturing &amp; Textile Innovation Network</a:t>
            </a:r>
          </a:p>
          <a:p>
            <a:pPr marL="0" indent="0">
              <a:buNone/>
            </a:pPr>
            <a:endParaRPr lang="en-US" dirty="0"/>
          </a:p>
        </p:txBody>
      </p:sp>
      <p:sp>
        <p:nvSpPr>
          <p:cNvPr id="114" name="Google Shape;114;p3"/>
          <p:cNvSpPr/>
          <p:nvPr/>
        </p:nvSpPr>
        <p:spPr>
          <a:xfrm rot="7873948">
            <a:off x="9801250" y="5155580"/>
            <a:ext cx="3715688" cy="1836942"/>
          </a:xfrm>
          <a:custGeom>
            <a:avLst/>
            <a:gdLst/>
            <a:ahLst/>
            <a:cxnLst/>
            <a:rect l="l" t="t" r="r" b="b"/>
            <a:pathLst>
              <a:path w="5069810" h="2506385" extrusionOk="0">
                <a:moveTo>
                  <a:pt x="0" y="2506385"/>
                </a:moveTo>
                <a:lnTo>
                  <a:pt x="2859749" y="1"/>
                </a:lnTo>
                <a:lnTo>
                  <a:pt x="2873126" y="0"/>
                </a:lnTo>
                <a:lnTo>
                  <a:pt x="5069810" y="2506385"/>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Play"/>
              <a:ea typeface="Play"/>
              <a:cs typeface="Play"/>
              <a:sym typeface="Play"/>
            </a:endParaRPr>
          </a:p>
        </p:txBody>
      </p:sp>
      <p:cxnSp>
        <p:nvCxnSpPr>
          <p:cNvPr id="116" name="Google Shape;116;p3"/>
          <p:cNvCxnSpPr/>
          <p:nvPr/>
        </p:nvCxnSpPr>
        <p:spPr>
          <a:xfrm>
            <a:off x="1233837" y="6172200"/>
            <a:ext cx="9760638" cy="0"/>
          </a:xfrm>
          <a:prstGeom prst="straightConnector1">
            <a:avLst/>
          </a:prstGeom>
          <a:noFill/>
          <a:ln w="12700" cap="flat" cmpd="sng">
            <a:solidFill>
              <a:schemeClr val="lt1"/>
            </a:solidFill>
            <a:prstDash val="solid"/>
            <a:miter lim="800000"/>
            <a:headEnd type="none" w="sm" len="sm"/>
            <a:tailEnd type="none" w="sm" len="sm"/>
          </a:ln>
        </p:spPr>
      </p:cxnSp>
      <p:pic>
        <p:nvPicPr>
          <p:cNvPr id="117" name="Google Shape;117;p3"/>
          <p:cNvPicPr preferRelativeResize="0"/>
          <p:nvPr/>
        </p:nvPicPr>
        <p:blipFill rotWithShape="1">
          <a:blip r:embed="rId3">
            <a:alphaModFix/>
          </a:blip>
          <a:srcRect/>
          <a:stretch/>
        </p:blipFill>
        <p:spPr>
          <a:xfrm>
            <a:off x="9552365" y="5552301"/>
            <a:ext cx="2427577" cy="1305699"/>
          </a:xfrm>
          <a:prstGeom prst="rect">
            <a:avLst/>
          </a:prstGeom>
          <a:noFill/>
          <a:ln>
            <a:noFill/>
          </a:ln>
        </p:spPr>
      </p:pic>
      <p:pic>
        <p:nvPicPr>
          <p:cNvPr id="118" name="Google Shape;118;p3" descr="Logo, company name&#10;&#10;Description automatically generated"/>
          <p:cNvPicPr preferRelativeResize="0"/>
          <p:nvPr/>
        </p:nvPicPr>
        <p:blipFill rotWithShape="1">
          <a:blip r:embed="rId4">
            <a:alphaModFix/>
          </a:blip>
          <a:srcRect b="26641"/>
          <a:stretch/>
        </p:blipFill>
        <p:spPr>
          <a:xfrm>
            <a:off x="0" y="-207634"/>
            <a:ext cx="1825734" cy="1034946"/>
          </a:xfrm>
          <a:prstGeom prst="rect">
            <a:avLst/>
          </a:prstGeom>
          <a:noFill/>
          <a:ln>
            <a:noFill/>
          </a:ln>
        </p:spPr>
      </p:pic>
      <p:pic>
        <p:nvPicPr>
          <p:cNvPr id="17" name="Content Placeholder 16" descr="Text, shape, arrow&#10;&#10;Description automatically generated">
            <a:extLst>
              <a:ext uri="{FF2B5EF4-FFF2-40B4-BE49-F238E27FC236}">
                <a16:creationId xmlns:a16="http://schemas.microsoft.com/office/drawing/2014/main" id="{EBFE153E-3FA2-40AC-81F7-6585C4FA887B}"/>
              </a:ext>
            </a:extLst>
          </p:cNvPr>
          <p:cNvPicPr>
            <a:picLocks noGrp="1" noChangeAspect="1"/>
          </p:cNvPicPr>
          <p:nvPr>
            <p:ph sz="half" idx="1"/>
          </p:nvPr>
        </p:nvPicPr>
        <p:blipFill rotWithShape="1">
          <a:blip r:embed="rId5">
            <a:extLst>
              <a:ext uri="{28A0092B-C50C-407E-A947-70E740481C1C}">
                <a14:useLocalDpi xmlns:a14="http://schemas.microsoft.com/office/drawing/2010/main" val="0"/>
              </a:ext>
            </a:extLst>
          </a:blip>
          <a:srcRect b="15602"/>
          <a:stretch/>
        </p:blipFill>
        <p:spPr>
          <a:xfrm>
            <a:off x="216670" y="2388332"/>
            <a:ext cx="4060250" cy="2081335"/>
          </a:xfrm>
          <a:prstGeom prst="rect">
            <a:avLst/>
          </a:prstGeom>
        </p:spPr>
      </p:pic>
    </p:spTree>
    <p:extLst>
      <p:ext uri="{BB962C8B-B14F-4D97-AF65-F5344CB8AC3E}">
        <p14:creationId xmlns:p14="http://schemas.microsoft.com/office/powerpoint/2010/main" val="176751406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gattaVTI">
  <a:themeElements>
    <a:clrScheme name="Regatta Yellow">
      <a:dk1>
        <a:srgbClr val="000000"/>
      </a:dk1>
      <a:lt1>
        <a:srgbClr val="FFFFFF"/>
      </a:lt1>
      <a:dk2>
        <a:srgbClr val="181C30"/>
      </a:dk2>
      <a:lt2>
        <a:srgbClr val="C8E1F4"/>
      </a:lt2>
      <a:accent1>
        <a:srgbClr val="217ED3"/>
      </a:accent1>
      <a:accent2>
        <a:srgbClr val="B92525"/>
      </a:accent2>
      <a:accent3>
        <a:srgbClr val="18558C"/>
      </a:accent3>
      <a:accent4>
        <a:srgbClr val="1D8B35"/>
      </a:accent4>
      <a:accent5>
        <a:srgbClr val="EA75AA"/>
      </a:accent5>
      <a:accent6>
        <a:srgbClr val="F5A700"/>
      </a:accent6>
      <a:hlink>
        <a:srgbClr val="DB0000"/>
      </a:hlink>
      <a:folHlink>
        <a:srgbClr val="066BB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10132</TotalTime>
  <Words>6960</Words>
  <Application>Microsoft Macintosh PowerPoint</Application>
  <PresentationFormat>Widescreen</PresentationFormat>
  <Paragraphs>936</Paragraphs>
  <Slides>54</Slides>
  <Notes>49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54</vt:i4>
      </vt:variant>
    </vt:vector>
  </HeadingPairs>
  <TitlesOfParts>
    <vt:vector size="64" baseType="lpstr">
      <vt:lpstr>Symbol</vt:lpstr>
      <vt:lpstr>Arial</vt:lpstr>
      <vt:lpstr>Play</vt:lpstr>
      <vt:lpstr>Times New Roman</vt:lpstr>
      <vt:lpstr>Calibri</vt:lpstr>
      <vt:lpstr>Noto Sans Symbols</vt:lpstr>
      <vt:lpstr>Wingdings</vt:lpstr>
      <vt:lpstr>Courier New</vt:lpstr>
      <vt:lpstr>Office Theme</vt:lpstr>
      <vt:lpstr>1_RegattaVTI</vt:lpstr>
      <vt:lpstr>PowerPoint Presentation</vt:lpstr>
      <vt:lpstr>Agenda</vt:lpstr>
      <vt:lpstr>The Opportunity </vt:lpstr>
      <vt:lpstr>Federal Textiles Opportunities</vt:lpstr>
      <vt:lpstr>So Who is the NC Military Business Center?</vt:lpstr>
      <vt:lpstr>Mission, Objectives and Impact</vt:lpstr>
      <vt:lpstr>NC Military Presence</vt:lpstr>
      <vt:lpstr> NCMBC BD Team Locations</vt:lpstr>
      <vt:lpstr>North Carolina Textile Facts</vt:lpstr>
      <vt:lpstr>OK I’m interested, now what?</vt:lpstr>
      <vt:lpstr>Positioning Your Business to Engage</vt:lpstr>
      <vt:lpstr>Positioning Your Business to Engage</vt:lpstr>
      <vt:lpstr>Positioning Your Business to Engage</vt:lpstr>
      <vt:lpstr>How the Government Buys Goods and Services</vt:lpstr>
      <vt:lpstr>How the Government Buys Goods and Services</vt:lpstr>
      <vt:lpstr>How the Government Buys Goods and Services</vt:lpstr>
      <vt:lpstr>How the Government Buys Goods and Services</vt:lpstr>
      <vt:lpstr>How the Government Buys Goods and Services</vt:lpstr>
      <vt:lpstr>How the Government Buys Goods and Services</vt:lpstr>
      <vt:lpstr>How the Government Buys Goods and Services</vt:lpstr>
      <vt:lpstr> Business Development Programs “Set Asides”</vt:lpstr>
      <vt:lpstr> Business Development Programs</vt:lpstr>
      <vt:lpstr> Business Development Programs “Being a Teaming Partner”</vt:lpstr>
      <vt:lpstr>Top Textile Vendors to the Federal Government “Potential Teaming Partners”</vt:lpstr>
      <vt:lpstr>Top Textile Vendors to the Federal Government “Potential Teaming Partners”</vt:lpstr>
      <vt:lpstr>Top Textile Vendors to the Federal Government “Potential Teaming Partners”</vt:lpstr>
      <vt:lpstr>Textile (and Furniture) NAICS Codes</vt:lpstr>
      <vt:lpstr>Top NAICS Codes All States FY23</vt:lpstr>
      <vt:lpstr>PowerPoint Presentation</vt:lpstr>
      <vt:lpstr>Berry and Kissell Agreements</vt:lpstr>
      <vt:lpstr>PowerPoint Presentation</vt:lpstr>
      <vt:lpstr>PowerPoint Presentation</vt:lpstr>
      <vt:lpstr>Getting Started in the DoD Market</vt:lpstr>
      <vt:lpstr>Getting Started in the DoD Market</vt:lpstr>
      <vt:lpstr>Getting Started in the DoD Market</vt:lpstr>
      <vt:lpstr>Top Product Service Codes All States FY23</vt:lpstr>
      <vt:lpstr>Textile (and Furniture) Industry  Product Service Codes (PSCs)</vt:lpstr>
      <vt:lpstr>PowerPoint Presentation</vt:lpstr>
      <vt:lpstr>SAM Contract Opportunity Notices  Types of Opportunities</vt:lpstr>
      <vt:lpstr>Sources Sought</vt:lpstr>
      <vt:lpstr>Sources Sought Example</vt:lpstr>
      <vt:lpstr>Pre-Solicitation Notice</vt:lpstr>
      <vt:lpstr>Pre-Solicitation Example</vt:lpstr>
      <vt:lpstr>Solicitation</vt:lpstr>
      <vt:lpstr>Solicitation</vt:lpstr>
      <vt:lpstr>Combined Synopsis/Solicitation</vt:lpstr>
      <vt:lpstr>Combined Synopsis/Solicitation</vt:lpstr>
      <vt:lpstr>Finding Opportunities and Next Steps “Quick Review”</vt:lpstr>
      <vt:lpstr>Finding Opportunities and Next Steps Quick Review- continued</vt:lpstr>
      <vt:lpstr>Textile Networking &amp; Learning Opportunities</vt:lpstr>
      <vt:lpstr>PowerPoint Presentation</vt:lpstr>
      <vt:lpstr>Tech Transition (DEFTECH) </vt:lpstr>
      <vt:lpstr>Finding Opportunities and Next Steps “References”</vt:lpstr>
      <vt:lpstr>NCMBC Textiles BD Team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FTCC</dc:creator>
  <cp:lastModifiedBy>Scott Dorney</cp:lastModifiedBy>
  <cp:revision>141</cp:revision>
  <dcterms:created xsi:type="dcterms:W3CDTF">2023-01-10T19:01:16Z</dcterms:created>
  <dcterms:modified xsi:type="dcterms:W3CDTF">2024-04-30T14:46:50Z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2024-04-29T18:56:06Z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8dacba1a-35a1-41f7-ac84-c7834aec9e3a</vt:lpwstr>
  </property>
  <property fmtid="{D5CDD505-2E9C-101B-9397-08002B2CF9AE}" pid="7" name="MSIP_Label_defa4170-0d19-0005-0004-bc88714345d2_ActionId">
    <vt:lpwstr>a05be01c-6ef0-4f73-9d51-48f9a91ca615</vt:lpwstr>
  </property>
  <property fmtid="{D5CDD505-2E9C-101B-9397-08002B2CF9AE}" pid="8" name="MSIP_Label_defa4170-0d19-0005-0004-bc88714345d2_ContentBits">
    <vt:lpwstr>0</vt:lpwstr>
  </property>
</Properties>
</file>